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8"/>
  </p:notesMasterIdLst>
  <p:handoutMasterIdLst>
    <p:handoutMasterId r:id="rId19"/>
  </p:handoutMasterIdLst>
  <p:sldIdLst>
    <p:sldId id="256" r:id="rId2"/>
    <p:sldId id="379" r:id="rId3"/>
    <p:sldId id="333" r:id="rId4"/>
    <p:sldId id="365" r:id="rId5"/>
    <p:sldId id="334" r:id="rId6"/>
    <p:sldId id="361" r:id="rId7"/>
    <p:sldId id="346" r:id="rId8"/>
    <p:sldId id="331" r:id="rId9"/>
    <p:sldId id="318" r:id="rId10"/>
    <p:sldId id="342" r:id="rId11"/>
    <p:sldId id="317" r:id="rId12"/>
    <p:sldId id="363" r:id="rId13"/>
    <p:sldId id="377" r:id="rId14"/>
    <p:sldId id="315" r:id="rId15"/>
    <p:sldId id="309" r:id="rId16"/>
    <p:sldId id="364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E3FF"/>
    <a:srgbClr val="FFFFCC"/>
    <a:srgbClr val="BCB1ED"/>
    <a:srgbClr val="00B8B4"/>
    <a:srgbClr val="3333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87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4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87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87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87">
              <a:defRPr sz="1300" smtClean="0"/>
            </a:lvl1pPr>
          </a:lstStyle>
          <a:p>
            <a:pPr>
              <a:defRPr/>
            </a:pPr>
            <a:fld id="{AA8CC119-C1F5-4CF3-97E8-B14D707DA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84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87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87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87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87">
              <a:defRPr sz="1300" smtClean="0"/>
            </a:lvl1pPr>
          </a:lstStyle>
          <a:p>
            <a:pPr>
              <a:defRPr/>
            </a:pPr>
            <a:fld id="{E4327BB2-3FD7-4779-A61D-BE2BB5817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75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55A4E-D4E4-49EF-8C8A-7894479CC2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1A70F-1ABC-4CFA-815C-022E61E80D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853512-CE7A-4A88-8EE1-75D523C761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5B9C3-9299-4753-9A83-EF81EB6EF6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893B6-582A-429F-9CEA-5BF5322631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47BD4-C521-4793-8E20-B01EE9DB28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53CB7-F95D-4C1B-8A1D-79E0F505FB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67FAD8-356F-40E2-A44A-C995BEC0D4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0C947-51AE-4012-9A36-D5E151C5A5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ACCA63FB-829B-4879-B42D-4E6D6CFCE9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994F0-EB16-488B-A968-CFA453C209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82089D2-CF6B-4824-BC27-50B33FB67B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hselfhelp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9064" y="3630274"/>
            <a:ext cx="6480048" cy="2008525"/>
          </a:xfrm>
        </p:spPr>
        <p:txBody>
          <a:bodyPr/>
          <a:lstStyle/>
          <a:p>
            <a:pPr eaLnBrk="1" hangingPunct="1"/>
            <a:br>
              <a:rPr lang="en-US" sz="4000" dirty="0"/>
            </a:br>
            <a:endParaRPr lang="en-US" sz="3600" i="1" dirty="0">
              <a:solidFill>
                <a:schemeClr val="hlink"/>
              </a:solidFill>
            </a:endParaRPr>
          </a:p>
        </p:txBody>
      </p:sp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14AA91-04F1-414B-9EE8-A45450ED02DE}" type="slidenum">
              <a:rPr lang="en-US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52400"/>
            <a:ext cx="7620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roadway" pitchFamily="82" charset="0"/>
              </a:rPr>
              <a:t>History and Accomplishments of the Consumer/Survivor/Ex-patient (c/s/x) Movement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3718679"/>
            <a:ext cx="838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Developed by the National Mental Health Consumers’ Self-Help Clearinghouse</a:t>
            </a:r>
          </a:p>
          <a:p>
            <a:r>
              <a:rPr lang="en-US" sz="3600" dirty="0">
                <a:hlinkClick r:id="rId2"/>
              </a:rPr>
              <a:t>http://www.mhselfhelp.org</a:t>
            </a:r>
            <a:endParaRPr lang="en-US" sz="3600" dirty="0"/>
          </a:p>
          <a:p>
            <a:r>
              <a:rPr lang="en-US" sz="3600" dirty="0"/>
              <a:t>800-553-4539</a:t>
            </a:r>
          </a:p>
          <a:p>
            <a:endParaRPr lang="en-US" dirty="0"/>
          </a:p>
        </p:txBody>
      </p:sp>
      <p:pic>
        <p:nvPicPr>
          <p:cNvPr id="7" name="Picture 6" descr="CH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953000"/>
            <a:ext cx="259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86238C-B87C-47A9-8058-7534F63D5B30}" type="slidenum">
              <a:rPr lang="en-US"/>
              <a:pPr/>
              <a:t>10</a:t>
            </a:fld>
            <a:endParaRPr lang="en-US"/>
          </a:p>
        </p:txBody>
      </p:sp>
      <p:pic>
        <p:nvPicPr>
          <p:cNvPr id="16387" name="Picture 4" descr="ada sig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2825"/>
            <a:ext cx="7696200" cy="560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609600" y="5638800"/>
            <a:ext cx="8077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Britannic Bold" pitchFamily="34" charset="0"/>
              </a:rPr>
              <a:t>President George H.W. Bush signs ADA (1990), with Justin Dart at right.</a:t>
            </a:r>
          </a:p>
        </p:txBody>
      </p:sp>
    </p:spTree>
  </p:cSld>
  <p:clrMapOvr>
    <a:masterClrMapping/>
  </p:clrMapOvr>
  <p:transition>
    <p:cover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7200" cy="1143000"/>
          </a:xfr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Copperplate Gothic Bold" pitchFamily="34" charset="0"/>
              </a:rPr>
              <a:t>Decades Spent Convincing the Establishment of Peer Support’s Value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467600" cy="2438400"/>
          </a:xfrm>
        </p:spPr>
        <p:txBody>
          <a:bodyPr/>
          <a:lstStyle/>
          <a:p>
            <a:pPr eaLnBrk="1" hangingPunct="1"/>
            <a:r>
              <a:rPr lang="en-US" sz="2400" b="1" dirty="0"/>
              <a:t>Presenting at conferences</a:t>
            </a:r>
          </a:p>
          <a:p>
            <a:pPr eaLnBrk="1" hangingPunct="1"/>
            <a:r>
              <a:rPr lang="en-US" sz="2400" b="1" dirty="0"/>
              <a:t>Attending meetings of professionals and administrators</a:t>
            </a:r>
          </a:p>
          <a:p>
            <a:pPr eaLnBrk="1" hangingPunct="1"/>
            <a:r>
              <a:rPr lang="en-US" sz="2400" b="1" dirty="0"/>
              <a:t>Serving on boards and committees</a:t>
            </a:r>
          </a:p>
          <a:p>
            <a:pPr eaLnBrk="1" hangingPunct="1"/>
            <a:r>
              <a:rPr lang="en-US" sz="2400" b="1" dirty="0"/>
              <a:t>Writing and publishing articles</a:t>
            </a:r>
          </a:p>
          <a:p>
            <a:pPr eaLnBrk="1" hangingPunct="1"/>
            <a:endParaRPr lang="en-US" sz="2400" dirty="0"/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BC042A-ED78-4987-BC30-BC539D006F12}" type="slidenum">
              <a:rPr lang="en-US"/>
              <a:pPr/>
              <a:t>11</a:t>
            </a:fld>
            <a:endParaRPr lang="en-US"/>
          </a:p>
        </p:txBody>
      </p:sp>
      <p:pic>
        <p:nvPicPr>
          <p:cNvPr id="17413" name="Picture 4" descr="curie2"/>
          <p:cNvPicPr>
            <a:picLocks noChangeAspect="1" noChangeArrowheads="1"/>
          </p:cNvPicPr>
          <p:nvPr/>
        </p:nvPicPr>
        <p:blipFill>
          <a:blip r:embed="rId2" cstate="print"/>
          <a:srcRect b="20000"/>
          <a:stretch>
            <a:fillRect/>
          </a:stretch>
        </p:blipFill>
        <p:spPr bwMode="auto">
          <a:xfrm>
            <a:off x="6629400" y="4191000"/>
            <a:ext cx="20097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 descr="arons head sh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14800"/>
            <a:ext cx="1951038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2209800" y="3962400"/>
            <a:ext cx="1752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 dirty="0">
                <a:latin typeface="Tahoma" pitchFamily="34" charset="0"/>
              </a:rPr>
              <a:t>1993 sit-in led to more funding for peer-run programs</a:t>
            </a:r>
            <a:r>
              <a:rPr lang="en-US" sz="2400" i="1" dirty="0">
                <a:latin typeface="Tahoma" pitchFamily="34" charset="0"/>
              </a:rPr>
              <a:t>.</a:t>
            </a:r>
            <a:r>
              <a:rPr lang="en-US" sz="2400" dirty="0">
                <a:latin typeface="Tahoma" pitchFamily="34" charset="0"/>
              </a:rPr>
              <a:t> </a:t>
            </a:r>
          </a:p>
        </p:txBody>
      </p:sp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4191000" y="3811012"/>
            <a:ext cx="2514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 dirty="0">
                <a:latin typeface="Tahoma" pitchFamily="34" charset="0"/>
              </a:rPr>
              <a:t>Former SAMHSA administrator supported recovery movement, fought S&amp;R</a:t>
            </a:r>
          </a:p>
        </p:txBody>
      </p:sp>
      <p:sp>
        <p:nvSpPr>
          <p:cNvPr id="17417" name="Rectangle 8"/>
          <p:cNvSpPr>
            <a:spLocks noChangeArrowheads="1"/>
          </p:cNvSpPr>
          <p:nvPr/>
        </p:nvSpPr>
        <p:spPr bwMode="auto">
          <a:xfrm>
            <a:off x="4114800" y="3886200"/>
            <a:ext cx="45720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Rectangle 9"/>
          <p:cNvSpPr>
            <a:spLocks noChangeArrowheads="1"/>
          </p:cNvSpPr>
          <p:nvPr/>
        </p:nvSpPr>
        <p:spPr bwMode="auto">
          <a:xfrm>
            <a:off x="152400" y="3886200"/>
            <a:ext cx="38100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" y="617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Dr. Bernard </a:t>
            </a:r>
            <a:r>
              <a:rPr lang="en-US" b="1" dirty="0" err="1"/>
              <a:t>Arons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6324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Charles G. Curie</a:t>
            </a:r>
          </a:p>
        </p:txBody>
      </p:sp>
    </p:spTree>
  </p:cSld>
  <p:clrMapOvr>
    <a:masterClrMapping/>
  </p:clrMapOvr>
  <p:transition>
    <p:comb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0C947-51AE-4012-9A36-D5E151C5A5A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9E19B1-B61E-48F4-B8DE-77881E8F82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 descr="peerlink 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76800"/>
            <a:ext cx="9144000" cy="2194560"/>
          </a:xfrm>
          <a:prstGeom prst="rect">
            <a:avLst/>
          </a:prstGeom>
        </p:spPr>
      </p:pic>
      <p:pic>
        <p:nvPicPr>
          <p:cNvPr id="5" name="Picture 4" descr="starcent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76600"/>
            <a:ext cx="4292958" cy="762000"/>
          </a:xfrm>
          <a:prstGeom prst="rect">
            <a:avLst/>
          </a:prstGeom>
        </p:spPr>
      </p:pic>
      <p:pic>
        <p:nvPicPr>
          <p:cNvPr id="6" name="Picture 5" descr="cafe ta center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514600"/>
            <a:ext cx="1752600" cy="1882422"/>
          </a:xfrm>
          <a:prstGeom prst="rect">
            <a:avLst/>
          </a:prstGeom>
        </p:spPr>
      </p:pic>
      <p:pic>
        <p:nvPicPr>
          <p:cNvPr id="7" name="Picture 6" descr="NEC logo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67614" y="304800"/>
            <a:ext cx="3033486" cy="1447800"/>
          </a:xfrm>
          <a:prstGeom prst="rect">
            <a:avLst/>
          </a:prstGeom>
        </p:spPr>
      </p:pic>
      <p:pic>
        <p:nvPicPr>
          <p:cNvPr id="8" name="Picture 7" descr="CH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28600"/>
            <a:ext cx="198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" y="19050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www.mhselfhelp.org</a:t>
            </a:r>
            <a:r>
              <a:rPr lang="en-US" sz="2800" b="1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4343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www.cafetacenter.net</a:t>
            </a:r>
            <a:r>
              <a:rPr lang="en-US" sz="2800" b="1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8600" y="6324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www.peerlink.us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41148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www.consumerstar.org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1828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www.power2u.org</a:t>
            </a:r>
            <a:r>
              <a:rPr lang="en-US" b="1" u="sng" dirty="0"/>
              <a:t> 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152400"/>
            <a:ext cx="32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FFFF00"/>
                </a:solidFill>
                <a:latin typeface="Berlin Sans FB Demi" pitchFamily="34" charset="0"/>
              </a:rPr>
              <a:t>5 National TACs Help Movement Grow:</a:t>
            </a:r>
          </a:p>
        </p:txBody>
      </p:sp>
    </p:spTree>
  </p:cSld>
  <p:clrMapOvr>
    <a:masterClrMapping/>
  </p:clrMapOvr>
  <p:transition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0C947-51AE-4012-9A36-D5E151C5A5A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3810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Bernard MT Condensed" pitchFamily="18" charset="0"/>
              </a:rPr>
              <a:t>Other National Groups Support C/S/X Movement</a:t>
            </a:r>
          </a:p>
        </p:txBody>
      </p:sp>
      <p:pic>
        <p:nvPicPr>
          <p:cNvPr id="5" name="Picture 4" descr="narpa-ac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057400"/>
            <a:ext cx="2257425" cy="2655794"/>
          </a:xfrm>
          <a:prstGeom prst="rect">
            <a:avLst/>
          </a:prstGeom>
        </p:spPr>
      </p:pic>
      <p:pic>
        <p:nvPicPr>
          <p:cNvPr id="6" name="Picture 5" descr="bazelon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1981200"/>
            <a:ext cx="4534525" cy="1143000"/>
          </a:xfrm>
          <a:prstGeom prst="rect">
            <a:avLst/>
          </a:prstGeom>
        </p:spPr>
      </p:pic>
      <p:pic>
        <p:nvPicPr>
          <p:cNvPr id="7" name="Picture 6" descr="mha log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3429000"/>
            <a:ext cx="1942857" cy="1219048"/>
          </a:xfrm>
          <a:prstGeom prst="rect">
            <a:avLst/>
          </a:prstGeom>
        </p:spPr>
      </p:pic>
      <p:pic>
        <p:nvPicPr>
          <p:cNvPr id="8" name="Picture 7" descr="logo_nasmhp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5900" y="3276600"/>
            <a:ext cx="3352800" cy="1066800"/>
          </a:xfrm>
          <a:prstGeom prst="rect">
            <a:avLst/>
          </a:prstGeom>
        </p:spPr>
      </p:pic>
      <p:pic>
        <p:nvPicPr>
          <p:cNvPr id="9" name="Picture 8" descr="NDRN%20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19400" y="4724400"/>
            <a:ext cx="5486400" cy="182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4114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NARPA</a:t>
            </a:r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467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i="1" dirty="0">
                <a:solidFill>
                  <a:srgbClr val="FFFF00"/>
                </a:solidFill>
                <a:latin typeface="Britannic Bold" pitchFamily="34" charset="0"/>
              </a:rPr>
              <a:t>Paradigm shift: </a:t>
            </a:r>
            <a:br>
              <a:rPr lang="en-US" sz="3600" i="1" dirty="0"/>
            </a:br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Establishment believes in recovery and accepts value of peer support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400" dirty="0"/>
          </a:p>
          <a:p>
            <a:pPr eaLnBrk="1" hangingPunct="1"/>
            <a:r>
              <a:rPr lang="en-US" sz="2400" b="1" dirty="0"/>
              <a:t>“Mental Health: A Report of the Surgeon General” (1999) </a:t>
            </a:r>
          </a:p>
          <a:p>
            <a:pPr eaLnBrk="1" hangingPunct="1"/>
            <a:r>
              <a:rPr lang="en-US" sz="2400" b="1" dirty="0"/>
              <a:t>Report of the President’s</a:t>
            </a:r>
          </a:p>
          <a:p>
            <a:pPr eaLnBrk="1" hangingPunct="1">
              <a:buFontTx/>
              <a:buNone/>
            </a:pPr>
            <a:r>
              <a:rPr lang="en-US" sz="2400" b="1" dirty="0"/>
              <a:t>    New Freedom Commission</a:t>
            </a:r>
          </a:p>
          <a:p>
            <a:pPr eaLnBrk="1" hangingPunct="1">
              <a:buFontTx/>
              <a:buNone/>
            </a:pPr>
            <a:r>
              <a:rPr lang="en-US" sz="2400" b="1" dirty="0"/>
              <a:t>	on Mental Health (2003)</a:t>
            </a:r>
          </a:p>
          <a:p>
            <a:pPr eaLnBrk="1" hangingPunct="1">
              <a:buFontTx/>
              <a:buNone/>
            </a:pPr>
            <a:endParaRPr lang="en-US" sz="2400" dirty="0"/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997505-628F-4A87-BAAB-0550029BB0F9}" type="slidenum">
              <a:rPr lang="en-US"/>
              <a:pPr/>
              <a:t>14</a:t>
            </a:fld>
            <a:endParaRPr lang="en-US"/>
          </a:p>
        </p:txBody>
      </p:sp>
      <p:pic>
        <p:nvPicPr>
          <p:cNvPr id="18437" name="Picture 4" descr="0205satcher"/>
          <p:cNvPicPr>
            <a:picLocks noChangeAspect="1" noChangeArrowheads="1"/>
          </p:cNvPicPr>
          <p:nvPr/>
        </p:nvPicPr>
        <p:blipFill>
          <a:blip r:embed="rId2" cstate="print"/>
          <a:srcRect b="25633"/>
          <a:stretch>
            <a:fillRect/>
          </a:stretch>
        </p:blipFill>
        <p:spPr bwMode="auto">
          <a:xfrm>
            <a:off x="5791200" y="2590800"/>
            <a:ext cx="23241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 descr="MichaelHogan-25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0"/>
            <a:ext cx="30480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5791200" y="5257800"/>
            <a:ext cx="2209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latin typeface="Tahoma" pitchFamily="34" charset="0"/>
              </a:rPr>
              <a:t>Then-U.S. Surgeon General David </a:t>
            </a:r>
            <a:r>
              <a:rPr lang="en-US" sz="2000" b="1" dirty="0" err="1">
                <a:latin typeface="Tahoma" pitchFamily="34" charset="0"/>
              </a:rPr>
              <a:t>Satcher</a:t>
            </a:r>
            <a:endParaRPr lang="en-US" sz="2000" b="1" dirty="0">
              <a:latin typeface="Tahoma" pitchFamily="34" charset="0"/>
            </a:endParaRPr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3657600" y="4419600"/>
            <a:ext cx="1752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latin typeface="Tahoma" pitchFamily="34" charset="0"/>
              </a:rPr>
              <a:t>Michael F. Hogan, Chair, President’s New Freedom Commission</a:t>
            </a:r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152400" y="4267200"/>
            <a:ext cx="52578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5638800" y="2514600"/>
            <a:ext cx="26670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12"/>
          <p:cNvSpPr>
            <a:spLocks noChangeArrowheads="1"/>
          </p:cNvSpPr>
          <p:nvPr/>
        </p:nvSpPr>
        <p:spPr bwMode="auto">
          <a:xfrm>
            <a:off x="762000" y="685800"/>
            <a:ext cx="76200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b="1" dirty="0">
                <a:latin typeface="Eras Bold ITC" pitchFamily="34" charset="0"/>
              </a:rPr>
              <a:t>“Powers-that-be” realize that recovery-oriented, peer-run services are key to recovery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75BF4E-A820-4606-BB02-5E2D8989C26D}" type="slidenum">
              <a:rPr lang="en-US"/>
              <a:pPr/>
              <a:t>15</a:t>
            </a:fld>
            <a:endParaRPr lang="en-US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2743200" y="5715000"/>
            <a:ext cx="373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>
                <a:latin typeface="Tahoma" pitchFamily="34" charset="0"/>
              </a:rPr>
              <a:t>SAMHSA Administrator Pam Hyde (top); CMHS Director Paolo del </a:t>
            </a:r>
            <a:r>
              <a:rPr lang="en-US" sz="1600" b="1" dirty="0" err="1">
                <a:latin typeface="Tahoma" pitchFamily="34" charset="0"/>
              </a:rPr>
              <a:t>Vecchio</a:t>
            </a:r>
            <a:r>
              <a:rPr lang="en-US" sz="1600" b="1" dirty="0">
                <a:latin typeface="Tahoma" pitchFamily="34" charset="0"/>
              </a:rPr>
              <a:t> (bottom)</a:t>
            </a:r>
          </a:p>
        </p:txBody>
      </p:sp>
      <p:sp>
        <p:nvSpPr>
          <p:cNvPr id="19462" name="Text Box 12"/>
          <p:cNvSpPr txBox="1">
            <a:spLocks noChangeArrowheads="1"/>
          </p:cNvSpPr>
          <p:nvPr/>
        </p:nvSpPr>
        <p:spPr bwMode="auto">
          <a:xfrm>
            <a:off x="228600" y="1524000"/>
            <a:ext cx="6172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SAMHSA recognizes </a:t>
            </a:r>
            <a:r>
              <a:rPr lang="en-US" sz="2400" b="1" i="1" dirty="0">
                <a:solidFill>
                  <a:srgbClr val="FFFF00"/>
                </a:solidFill>
              </a:rPr>
              <a:t>Peer Support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/>
              <a:t>as one of the </a:t>
            </a:r>
            <a:r>
              <a:rPr lang="en-US" sz="2400" b="1" i="1" dirty="0"/>
              <a:t>10 fundamental components of recovery</a:t>
            </a:r>
            <a:r>
              <a:rPr lang="en-US" sz="2400" b="1" dirty="0"/>
              <a:t>. The 10 are:</a:t>
            </a:r>
          </a:p>
        </p:txBody>
      </p:sp>
      <p:sp>
        <p:nvSpPr>
          <p:cNvPr id="19463" name="Text Box 13"/>
          <p:cNvSpPr txBox="1">
            <a:spLocks noChangeArrowheads="1"/>
          </p:cNvSpPr>
          <p:nvPr/>
        </p:nvSpPr>
        <p:spPr bwMode="auto">
          <a:xfrm>
            <a:off x="228600" y="2895600"/>
            <a:ext cx="2895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i="1" dirty="0">
                <a:solidFill>
                  <a:srgbClr val="FFFF00"/>
                </a:solidFill>
              </a:rPr>
              <a:t>Self-Direction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i="1" dirty="0">
                <a:solidFill>
                  <a:srgbClr val="FFFF00"/>
                </a:solidFill>
              </a:rPr>
              <a:t>Individualized and Person-Centered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i="1" dirty="0">
                <a:solidFill>
                  <a:srgbClr val="FFFF00"/>
                </a:solidFill>
              </a:rPr>
              <a:t>Empowerment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i="1" dirty="0">
                <a:solidFill>
                  <a:srgbClr val="FFFF00"/>
                </a:solidFill>
              </a:rPr>
              <a:t>Holistic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i="1" dirty="0">
                <a:solidFill>
                  <a:srgbClr val="FFFF00"/>
                </a:solidFill>
              </a:rPr>
              <a:t>Non-Linear</a:t>
            </a:r>
          </a:p>
        </p:txBody>
      </p:sp>
      <p:sp>
        <p:nvSpPr>
          <p:cNvPr id="19464" name="Text Box 14"/>
          <p:cNvSpPr txBox="1">
            <a:spLocks noChangeArrowheads="1"/>
          </p:cNvSpPr>
          <p:nvPr/>
        </p:nvSpPr>
        <p:spPr bwMode="auto">
          <a:xfrm>
            <a:off x="3505200" y="2819400"/>
            <a:ext cx="2895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i="1" dirty="0">
                <a:solidFill>
                  <a:srgbClr val="FFFF00"/>
                </a:solidFill>
              </a:rPr>
              <a:t>Strengths-Based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i="1" dirty="0">
                <a:solidFill>
                  <a:srgbClr val="FFFF00"/>
                </a:solidFill>
              </a:rPr>
              <a:t>Peer Support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i="1" dirty="0">
                <a:solidFill>
                  <a:srgbClr val="FFFF00"/>
                </a:solidFill>
              </a:rPr>
              <a:t>Respect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i="1" dirty="0">
                <a:solidFill>
                  <a:srgbClr val="FFFF00"/>
                </a:solidFill>
              </a:rPr>
              <a:t>Responsibility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i="1" dirty="0">
                <a:solidFill>
                  <a:srgbClr val="FFFF00"/>
                </a:solidFill>
              </a:rPr>
              <a:t>Hope</a:t>
            </a:r>
          </a:p>
        </p:txBody>
      </p:sp>
      <p:pic>
        <p:nvPicPr>
          <p:cNvPr id="19465" name="Picture 15" descr="Pam Hy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2776" y="1524000"/>
            <a:ext cx="187814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821" y="4252685"/>
            <a:ext cx="1895475" cy="2409825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C51609-784C-47EE-B006-659C75928B0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4" descr="NCMHRLogo73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1263" y="322263"/>
            <a:ext cx="52689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4775" y="58738"/>
            <a:ext cx="35052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Tahoma" pitchFamily="34" charset="0"/>
                <a:cs typeface="Tahoma" pitchFamily="34" charset="0"/>
              </a:rPr>
              <a:t>A national coalition of statewide consumer/survivor organizations, founded in 2006 to ensure that consumers/survivors have a major voice in the development and implementation of health care, mental health, and social policies at the state and national levels, empowering people to recover and lead a full life in the community.</a:t>
            </a:r>
          </a:p>
        </p:txBody>
      </p:sp>
      <p:pic>
        <p:nvPicPr>
          <p:cNvPr id="6" name="Picture 6" descr="senator-harki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1263" y="1541463"/>
            <a:ext cx="52879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219575" y="4970463"/>
            <a:ext cx="4800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 i="1" dirty="0"/>
              <a:t>Senator Tom Harkin, of Iowa, shares a special time with Dan Fisher, Rachel Freund, and Lauren Spiro at the Presidential Forum in Columbus Ohio,  July 26, 2008. </a:t>
            </a:r>
          </a:p>
        </p:txBody>
      </p:sp>
    </p:spTree>
  </p:cSld>
  <p:clrMapOvr>
    <a:masterClrMapping/>
  </p:clrMapOvr>
  <p:transition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0C947-51AE-4012-9A36-D5E151C5A5A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kern="1200">
                <a:solidFill>
                  <a:schemeClr val="tx2">
                    <a:shade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6950005-1206-47F4-A13D-C63461E8494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4" name="Picture 4" descr="Rally photos for Susa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8058174" cy="560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8600" y="0"/>
            <a:ext cx="8686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i="1" dirty="0">
                <a:latin typeface="Bodoni MT Black" pitchFamily="18" charset="0"/>
              </a:rPr>
              <a:t>Peer Advocacy Movement Grew out of Struggle for Rights &amp; Empowerment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295400" y="1371600"/>
            <a:ext cx="6858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International Conference </a:t>
            </a:r>
            <a:r>
              <a:rPr lang="en-US" sz="2000" b="1" dirty="0">
                <a:solidFill>
                  <a:schemeClr val="bg1"/>
                </a:solidFill>
              </a:rPr>
              <a:t>on Human Rights and </a:t>
            </a:r>
            <a:r>
              <a:rPr lang="en-US" sz="2000" b="1" dirty="0"/>
              <a:t>Against Psychiatric Oppr</a:t>
            </a:r>
            <a:r>
              <a:rPr lang="en-US" sz="2000" b="1" dirty="0">
                <a:solidFill>
                  <a:schemeClr val="bg1"/>
                </a:solidFill>
              </a:rPr>
              <a:t>ession, Vermon</a:t>
            </a:r>
            <a:r>
              <a:rPr lang="en-US" sz="2000" b="1" dirty="0"/>
              <a:t>t, 1985</a:t>
            </a:r>
          </a:p>
        </p:txBody>
      </p:sp>
    </p:spTree>
    <p:extLst>
      <p:ext uri="{BB962C8B-B14F-4D97-AF65-F5344CB8AC3E}">
        <p14:creationId xmlns:p14="http://schemas.microsoft.com/office/powerpoint/2010/main" val="255649710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>
          <a:xfrm>
            <a:off x="420914" y="457200"/>
            <a:ext cx="8305800" cy="1265238"/>
          </a:xfr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>
                <a:latin typeface="Berlin Sans FB Demi" pitchFamily="34" charset="0"/>
              </a:rPr>
              <a:t>C/s/x Movement Roots Are in Civil Rights Movement and in General Self-Help Movement (AA, etc.)</a:t>
            </a:r>
          </a:p>
        </p:txBody>
      </p:sp>
      <p:sp>
        <p:nvSpPr>
          <p:cNvPr id="7172" name="Rectangle 6" descr="Light downward diagonal"/>
          <p:cNvSpPr>
            <a:spLocks noGrp="1" noChangeArrowheads="1"/>
          </p:cNvSpPr>
          <p:nvPr>
            <p:ph sz="half" idx="1"/>
          </p:nvPr>
        </p:nvSpPr>
        <p:spPr>
          <a:xfrm>
            <a:off x="4419600" y="2057400"/>
            <a:ext cx="4383088" cy="4114800"/>
          </a:xfr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endParaRPr lang="en-US" sz="3200" i="1" dirty="0"/>
          </a:p>
          <a:p>
            <a:pPr eaLnBrk="1" hangingPunct="1">
              <a:buFontTx/>
              <a:buNone/>
            </a:pPr>
            <a:r>
              <a:rPr lang="en-US" sz="4400" i="1" dirty="0">
                <a:latin typeface="Harlow Solid Italic" pitchFamily="82" charset="0"/>
              </a:rPr>
              <a:t>    </a:t>
            </a:r>
            <a:r>
              <a:rPr lang="en-US" sz="4300" i="1" dirty="0">
                <a:latin typeface="Harlow Solid Italic" pitchFamily="82" charset="0"/>
              </a:rPr>
              <a:t>“It is important to go beyond self-help and mutual support to systems advocacy.”</a:t>
            </a:r>
          </a:p>
        </p:txBody>
      </p:sp>
      <p:sp>
        <p:nvSpPr>
          <p:cNvPr id="71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934431-4B48-4B6B-BE74-BA86F59896FA}" type="slidenum">
              <a:rPr lang="en-US"/>
              <a:pPr/>
              <a:t>3</a:t>
            </a:fld>
            <a:endParaRPr lang="en-US"/>
          </a:p>
        </p:txBody>
      </p:sp>
      <p:pic>
        <p:nvPicPr>
          <p:cNvPr id="7173" name="Picture 7" descr="frank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914" y="22860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878114" y="5602345"/>
            <a:ext cx="2362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latin typeface="Bernard MT Condensed" pitchFamily="18" charset="0"/>
              </a:rPr>
              <a:t>Frank </a:t>
            </a:r>
            <a:r>
              <a:rPr lang="en-US" sz="2400" dirty="0" err="1">
                <a:latin typeface="Bernard MT Condensed" pitchFamily="18" charset="0"/>
              </a:rPr>
              <a:t>Riessman</a:t>
            </a:r>
            <a:endParaRPr lang="en-US" sz="2400" dirty="0">
              <a:latin typeface="Bernard MT Condensed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latin typeface="Bernard MT Condensed" pitchFamily="18" charset="0"/>
              </a:rPr>
              <a:t>1924-2004</a:t>
            </a:r>
          </a:p>
        </p:txBody>
      </p:sp>
      <p:sp>
        <p:nvSpPr>
          <p:cNvPr id="7175" name="Rectangle 11"/>
          <p:cNvSpPr>
            <a:spLocks noChangeArrowheads="1"/>
          </p:cNvSpPr>
          <p:nvPr/>
        </p:nvSpPr>
        <p:spPr bwMode="auto">
          <a:xfrm>
            <a:off x="4419599" y="1981200"/>
            <a:ext cx="4477657" cy="42563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0C947-51AE-4012-9A36-D5E151C5A5A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078C4-6683-48C5-8666-BCDF6486F3A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EEEE12"/>
                </a:solidFill>
                <a:effectLst/>
                <a:uLnTx/>
                <a:uFillTx/>
                <a:latin typeface="Bodoni MT Black" pitchFamily="18" charset="0"/>
                <a:ea typeface="+mj-ea"/>
                <a:cs typeface="+mj-cs"/>
              </a:rPr>
              <a:t>Ex-patients’ Rights Groups Form in 1970s and Early 1980s</a:t>
            </a:r>
          </a:p>
        </p:txBody>
      </p:sp>
      <p:pic>
        <p:nvPicPr>
          <p:cNvPr id="5" name="Picture 4" descr="judi_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0"/>
            <a:ext cx="14986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2400" y="3505200"/>
            <a:ext cx="1447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latin typeface="Tahoma" pitchFamily="34" charset="0"/>
              </a:rPr>
              <a:t>Judi Chamberlin</a:t>
            </a:r>
          </a:p>
        </p:txBody>
      </p:sp>
      <p:pic>
        <p:nvPicPr>
          <p:cNvPr id="7" name="Picture 6" descr="sallyzin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905000"/>
            <a:ext cx="16081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52600" y="35052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latin typeface="Tahoma" pitchFamily="34" charset="0"/>
              </a:rPr>
              <a:t>Sally Zinman</a:t>
            </a:r>
          </a:p>
        </p:txBody>
      </p:sp>
      <p:pic>
        <p:nvPicPr>
          <p:cNvPr id="9" name="Picture 10" descr="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828800"/>
            <a:ext cx="1498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486400" y="35052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latin typeface="Tahoma" pitchFamily="34" charset="0"/>
              </a:rPr>
              <a:t>Ed Knight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505200" y="35052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latin typeface="Tahoma" pitchFamily="34" charset="0"/>
              </a:rPr>
              <a:t>Jay Mahler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7239000" y="6019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latin typeface="Tahoma" pitchFamily="34" charset="0"/>
              </a:rPr>
              <a:t>George Ebert</a:t>
            </a:r>
          </a:p>
        </p:txBody>
      </p:sp>
      <p:pic>
        <p:nvPicPr>
          <p:cNvPr id="13" name="Picture 18" descr="image_previe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4114800"/>
            <a:ext cx="16002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1" descr="Sally_Clay2"/>
          <p:cNvPicPr>
            <a:picLocks noChangeAspect="1" noChangeArrowheads="1"/>
          </p:cNvPicPr>
          <p:nvPr/>
        </p:nvPicPr>
        <p:blipFill>
          <a:blip r:embed="rId6" cstate="print"/>
          <a:srcRect l="19566" t="2069" r="14064" b="47173"/>
          <a:stretch>
            <a:fillRect/>
          </a:stretch>
        </p:blipFill>
        <p:spPr bwMode="auto">
          <a:xfrm>
            <a:off x="1981200" y="4191000"/>
            <a:ext cx="16002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2057400" y="60198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latin typeface="Tahoma" pitchFamily="34" charset="0"/>
              </a:rPr>
              <a:t>Sally Clay</a:t>
            </a:r>
          </a:p>
        </p:txBody>
      </p:sp>
      <p:pic>
        <p:nvPicPr>
          <p:cNvPr id="16" name="Picture 27" descr="jay mahler2"/>
          <p:cNvPicPr>
            <a:picLocks noChangeAspect="1" noChangeArrowheads="1"/>
          </p:cNvPicPr>
          <p:nvPr/>
        </p:nvPicPr>
        <p:blipFill>
          <a:blip r:embed="rId7" cstate="print"/>
          <a:srcRect l="14824" r="7765" b="40157"/>
          <a:stretch>
            <a:fillRect/>
          </a:stretch>
        </p:blipFill>
        <p:spPr bwMode="auto">
          <a:xfrm>
            <a:off x="3429000" y="18288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8" descr="daniel-fisher100px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4114800"/>
            <a:ext cx="18669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657600" y="60960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latin typeface="Tahoma" pitchFamily="34" charset="0"/>
              </a:rPr>
              <a:t>Dan Fisher</a:t>
            </a:r>
          </a:p>
        </p:txBody>
      </p:sp>
      <p:pic>
        <p:nvPicPr>
          <p:cNvPr id="19" name="Picture 34" descr="david oaks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4114800"/>
            <a:ext cx="1600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5638800" y="6019800"/>
            <a:ext cx="1219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latin typeface="Tahoma" pitchFamily="34" charset="0"/>
              </a:rPr>
              <a:t>David Oaks</a:t>
            </a:r>
          </a:p>
        </p:txBody>
      </p:sp>
      <p:pic>
        <p:nvPicPr>
          <p:cNvPr id="21" name="Picture 37" descr="Leonardpic45"/>
          <p:cNvPicPr>
            <a:picLocks noChangeAspect="1" noChangeArrowheads="1"/>
          </p:cNvPicPr>
          <p:nvPr/>
        </p:nvPicPr>
        <p:blipFill>
          <a:blip r:embed="rId10" cstate="print"/>
          <a:srcRect l="9375" t="3288" r="9375" b="24384"/>
          <a:stretch>
            <a:fillRect/>
          </a:stretch>
        </p:blipFill>
        <p:spPr bwMode="auto">
          <a:xfrm>
            <a:off x="6858000" y="1828800"/>
            <a:ext cx="198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39"/>
          <p:cNvSpPr txBox="1">
            <a:spLocks noChangeArrowheads="1"/>
          </p:cNvSpPr>
          <p:nvPr/>
        </p:nvSpPr>
        <p:spPr bwMode="auto">
          <a:xfrm>
            <a:off x="7543800" y="3505200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ahoma" pitchFamily="34" charset="0"/>
              </a:rPr>
              <a:t>Leonard Roy Frank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600" y="6208485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Joseph Rogers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" y="13716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…in Massachusetts, California, New York, Pennsylvania, Florida, Oregon</a:t>
            </a:r>
          </a:p>
        </p:txBody>
      </p:sp>
      <p:pic>
        <p:nvPicPr>
          <p:cNvPr id="1026" name="Picture 2" descr="\\mhasp\Shares\Home\srogers\My Documents\joseph rogers\Joseph Rogers WBA phot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4130412"/>
            <a:ext cx="1397000" cy="196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8D955B-14CF-496D-835C-D884E3D8A2B0}" type="slidenum">
              <a:rPr lang="en-US"/>
              <a:pPr/>
              <a:t>5</a:t>
            </a:fld>
            <a:endParaRPr lang="en-US"/>
          </a:p>
        </p:txBody>
      </p:sp>
      <p:pic>
        <p:nvPicPr>
          <p:cNvPr id="8195" name="Picture 4" descr="harp coll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28600"/>
            <a:ext cx="4486275" cy="546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304800" y="45720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04800" y="4648200"/>
            <a:ext cx="3505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/>
            <a:r>
              <a:rPr lang="en-US" sz="2400" b="1" dirty="0">
                <a:solidFill>
                  <a:srgbClr val="FFFF00"/>
                </a:solidFill>
                <a:latin typeface="Tahoma" pitchFamily="34" charset="0"/>
              </a:rPr>
              <a:t>“We want as full as possible control over our own lives. Is that too much to ask?” </a:t>
            </a:r>
          </a:p>
          <a:p>
            <a:pPr lvl="1" eaLnBrk="0" hangingPunct="0"/>
            <a:r>
              <a:rPr lang="en-US" sz="2400" b="1" dirty="0">
                <a:solidFill>
                  <a:schemeClr val="accent2"/>
                </a:solidFill>
                <a:latin typeface="Tahoma" pitchFamily="34" charset="0"/>
              </a:rPr>
              <a:t>	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4876800" y="5699125"/>
            <a:ext cx="37338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 eaLnBrk="0" hangingPunct="0"/>
            <a:r>
              <a:rPr lang="en-US" sz="2800" i="1" dirty="0" err="1">
                <a:latin typeface="Tahoma" pitchFamily="34" charset="0"/>
              </a:rPr>
              <a:t>Howie</a:t>
            </a:r>
            <a:r>
              <a:rPr lang="en-US" sz="2800" i="1" dirty="0">
                <a:latin typeface="Tahoma" pitchFamily="34" charset="0"/>
              </a:rPr>
              <a:t> the Harp </a:t>
            </a:r>
          </a:p>
          <a:p>
            <a:pPr lvl="1" algn="ctr" eaLnBrk="0" hangingPunct="0"/>
            <a:r>
              <a:rPr lang="en-US" sz="2800" i="1" dirty="0">
                <a:latin typeface="Tahoma" pitchFamily="34" charset="0"/>
              </a:rPr>
              <a:t>(1953-1995) </a:t>
            </a:r>
          </a:p>
          <a:p>
            <a:pPr eaLnBrk="0" hangingPunct="0">
              <a:spcBef>
                <a:spcPct val="50000"/>
              </a:spcBef>
            </a:pPr>
            <a:endParaRPr lang="en-US" sz="2000" dirty="0">
              <a:latin typeface="Tahoma" pitchFamily="34" charset="0"/>
            </a:endParaRP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228600" y="4648200"/>
            <a:ext cx="38100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304800" y="152400"/>
            <a:ext cx="33528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381000" y="1295400"/>
            <a:ext cx="3200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b="1" dirty="0"/>
              <a:t>Control</a:t>
            </a:r>
          </a:p>
          <a:p>
            <a:pPr>
              <a:buFontTx/>
              <a:buChar char="•"/>
            </a:pPr>
            <a:r>
              <a:rPr lang="en-US" sz="2800" b="1" dirty="0"/>
              <a:t>Choice</a:t>
            </a:r>
          </a:p>
          <a:p>
            <a:pPr>
              <a:buFontTx/>
              <a:buChar char="•"/>
            </a:pPr>
            <a:r>
              <a:rPr lang="en-US" sz="2800" b="1" dirty="0"/>
              <a:t>Self-determination</a:t>
            </a:r>
          </a:p>
          <a:p>
            <a:pPr>
              <a:buFontTx/>
              <a:buChar char="•"/>
            </a:pPr>
            <a:r>
              <a:rPr lang="en-US" sz="2800" b="1" dirty="0"/>
              <a:t>Empowerment</a:t>
            </a:r>
          </a:p>
          <a:p>
            <a:pPr>
              <a:buFontTx/>
              <a:buChar char="•"/>
            </a:pPr>
            <a:r>
              <a:rPr lang="en-US" sz="2800" b="1" dirty="0"/>
              <a:t>Recovery</a:t>
            </a:r>
            <a:endParaRPr lang="en-US" sz="2800" b="1" i="1" dirty="0"/>
          </a:p>
        </p:txBody>
      </p:sp>
      <p:sp>
        <p:nvSpPr>
          <p:cNvPr id="8202" name="WordArt 13"/>
          <p:cNvSpPr>
            <a:spLocks noChangeArrowheads="1" noChangeShapeType="1" noTextEdit="1"/>
          </p:cNvSpPr>
          <p:nvPr/>
        </p:nvSpPr>
        <p:spPr bwMode="auto">
          <a:xfrm rot="-630180">
            <a:off x="304800" y="381000"/>
            <a:ext cx="33242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Movement Values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0C947-51AE-4012-9A36-D5E151C5A5A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Bernard MT Condensed" pitchFamily="18" charset="0"/>
                <a:ea typeface="+mj-ea"/>
                <a:cs typeface="+mj-cs"/>
              </a:rPr>
              <a:t>Conferences Unite Movement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990600"/>
            <a:ext cx="7924800" cy="4171111"/>
          </a:xfrm>
          <a:prstGeom prst="rect">
            <a:avLst/>
          </a:prstGeom>
          <a:noFill/>
          <a:ln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1000" y="5181601"/>
            <a:ext cx="8763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The Alternatives conferences are organized by and for people with psychiatric histories. (Above: closing ceremony of Alternatives ’85, the first Alternatives conference, which 450 attended.)</a:t>
            </a:r>
          </a:p>
          <a:p>
            <a:pPr>
              <a:spcBef>
                <a:spcPct val="50000"/>
              </a:spcBef>
            </a:pPr>
            <a:endParaRPr lang="en-US" sz="2000" dirty="0"/>
          </a:p>
        </p:txBody>
      </p:sp>
    </p:spTree>
  </p:cSld>
  <p:clrMapOvr>
    <a:masterClrMapping/>
  </p:clrMapOvr>
  <p:transition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991EF-0CDC-4B92-BCCC-DC4FAAB94A63}" type="slidenum">
              <a:rPr lang="en-US"/>
              <a:pPr/>
              <a:t>7</a:t>
            </a:fld>
            <a:endParaRPr lang="en-US"/>
          </a:p>
        </p:txBody>
      </p:sp>
      <p:pic>
        <p:nvPicPr>
          <p:cNvPr id="13316" name="Picture 4" descr="joseph carmen a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4389438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johnathan mexico a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8310" y="1168777"/>
            <a:ext cx="4194175" cy="546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28600" y="3276600"/>
            <a:ext cx="43434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FFCC"/>
                </a:solidFill>
                <a:latin typeface="Tahoma" pitchFamily="34" charset="0"/>
              </a:rPr>
              <a:t>Project SHARE demonstrates outside APA annual meeting in Philadelphia, May 25, 1994. </a:t>
            </a:r>
            <a:r>
              <a:rPr lang="en-US" sz="2400" b="1" i="1" dirty="0">
                <a:solidFill>
                  <a:srgbClr val="FFFFCC"/>
                </a:solidFill>
                <a:latin typeface="Tahoma" pitchFamily="34" charset="0"/>
              </a:rPr>
              <a:t>Above, Joseph Rogers, Carmen Colon, Sarah Nathan. At right, Johnathan Evans.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41837" y="206829"/>
            <a:ext cx="44896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Frequent Demonstrations for Rights &amp; Justice</a:t>
            </a:r>
          </a:p>
        </p:txBody>
      </p:sp>
    </p:spTree>
  </p:cSld>
  <p:clrMapOvr>
    <a:masterClrMapping/>
  </p:clrMapOvr>
  <p:transition>
    <p:cover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b="1" dirty="0"/>
              <a:t>“A seat at the table”</a:t>
            </a:r>
          </a:p>
          <a:p>
            <a:pPr eaLnBrk="1" hangingPunct="1"/>
            <a:r>
              <a:rPr lang="en-US" sz="2800" b="1" dirty="0"/>
              <a:t>Serving on boards and committees</a:t>
            </a:r>
          </a:p>
          <a:p>
            <a:pPr eaLnBrk="1" hangingPunct="1"/>
            <a:r>
              <a:rPr lang="en-US" sz="2800" b="1" dirty="0"/>
              <a:t>Closing state hospitals</a:t>
            </a:r>
          </a:p>
          <a:p>
            <a:pPr eaLnBrk="1" hangingPunct="1"/>
            <a:r>
              <a:rPr lang="en-US" sz="2800" b="1" dirty="0"/>
              <a:t>Legislative advocacy</a:t>
            </a:r>
          </a:p>
          <a:p>
            <a:pPr eaLnBrk="1" hangingPunct="1"/>
            <a:r>
              <a:rPr lang="en-US" sz="2800" b="1" dirty="0"/>
              <a:t>Support on federal level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A86DD9-E59A-427A-81C1-3BB927927C66}" type="slidenum">
              <a:rPr lang="en-US"/>
              <a:pPr/>
              <a:t>8</a:t>
            </a:fld>
            <a:endParaRPr lang="en-US"/>
          </a:p>
        </p:txBody>
      </p:sp>
      <p:pic>
        <p:nvPicPr>
          <p:cNvPr id="14340" name="Picture 4" descr="NBROWN"/>
          <p:cNvPicPr>
            <a:picLocks noChangeAspect="1" noChangeArrowheads="1"/>
          </p:cNvPicPr>
          <p:nvPr/>
        </p:nvPicPr>
        <p:blipFill>
          <a:blip r:embed="rId2" cstate="print"/>
          <a:srcRect b="20930"/>
          <a:stretch>
            <a:fillRect/>
          </a:stretch>
        </p:blipFill>
        <p:spPr bwMode="auto">
          <a:xfrm>
            <a:off x="5414963" y="3124200"/>
            <a:ext cx="34877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09600" y="4724400"/>
            <a:ext cx="4495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i="1" dirty="0">
                <a:latin typeface="Tahoma" pitchFamily="34" charset="0"/>
              </a:rPr>
              <a:t>Neal Brown (right) and Jackie Parrish of the federal Community Support Programs Branch, now part of SAMHSA, helped the movement gain financial support.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457200" y="4724400"/>
            <a:ext cx="45720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38400" y="3810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93E3FF"/>
                </a:solidFill>
                <a:latin typeface="Eras Bold ITC" pitchFamily="34" charset="0"/>
              </a:rPr>
              <a:t>Movement Evolves, Gains Power</a:t>
            </a:r>
          </a:p>
        </p:txBody>
      </p:sp>
    </p:spTree>
  </p:cSld>
  <p:clrMapOvr>
    <a:masterClrMapping/>
  </p:clrMapOvr>
  <p:transition>
    <p:cover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62478C-6460-4EDF-AD63-1292D3D53B9B}" type="slidenum">
              <a:rPr lang="en-US"/>
              <a:pPr/>
              <a:t>9</a:t>
            </a:fld>
            <a:endParaRPr lang="en-US"/>
          </a:p>
        </p:txBody>
      </p:sp>
      <p:pic>
        <p:nvPicPr>
          <p:cNvPr id="15363" name="Picture 4" descr="byberry,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71120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byberry indoors"/>
          <p:cNvPicPr>
            <a:picLocks noChangeAspect="1" noChangeArrowheads="1"/>
          </p:cNvPicPr>
          <p:nvPr/>
        </p:nvPicPr>
        <p:blipFill>
          <a:blip r:embed="rId3" cstate="print"/>
          <a:srcRect t="4225" b="7042"/>
          <a:stretch>
            <a:fillRect/>
          </a:stretch>
        </p:blipFill>
        <p:spPr bwMode="auto">
          <a:xfrm>
            <a:off x="5105400" y="1905000"/>
            <a:ext cx="38766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228600" y="5334000"/>
            <a:ext cx="7696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 Black" pitchFamily="34" charset="0"/>
              </a:rPr>
              <a:t>Accomplishments include helping close Philadelphia State Hospital and ensuring that the dollars followed the patients into the community (1990).</a:t>
            </a:r>
          </a:p>
        </p:txBody>
      </p:sp>
    </p:spTree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2282</TotalTime>
  <Words>677</Words>
  <Application>Microsoft Macintosh PowerPoint</Application>
  <PresentationFormat>On-screen Show (4:3)</PresentationFormat>
  <Paragraphs>106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Arial</vt:lpstr>
      <vt:lpstr>Arial Black</vt:lpstr>
      <vt:lpstr>Berlin Sans FB Demi</vt:lpstr>
      <vt:lpstr>Bernard MT Condensed</vt:lpstr>
      <vt:lpstr>Bodoni MT Black</vt:lpstr>
      <vt:lpstr>Britannic Bold</vt:lpstr>
      <vt:lpstr>Broadway</vt:lpstr>
      <vt:lpstr>Copperplate Gothic Bold</vt:lpstr>
      <vt:lpstr>Eras Bold ITC</vt:lpstr>
      <vt:lpstr>Franklin Gothic Book</vt:lpstr>
      <vt:lpstr>Harlow Solid Italic</vt:lpstr>
      <vt:lpstr>Impact</vt:lpstr>
      <vt:lpstr>Tahoma</vt:lpstr>
      <vt:lpstr>Wingdings 2</vt:lpstr>
      <vt:lpstr>Technic</vt:lpstr>
      <vt:lpstr> </vt:lpstr>
      <vt:lpstr>PowerPoint Presentation</vt:lpstr>
      <vt:lpstr>C/s/x Movement Roots Are in Civil Rights Movement and in General Self-Help Movement (AA, etc.)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Decades Spent Convincing the Establishment of Peer Support’s Value</vt:lpstr>
      <vt:lpstr>PowerPoint Presentation</vt:lpstr>
      <vt:lpstr>PowerPoint Presentation</vt:lpstr>
      <vt:lpstr>Paradigm shift:  Establishment believes in recovery and accepts value of peer support</vt:lpstr>
      <vt:lpstr>“Powers-that-be” realize that recovery-oriented, peer-run services are key to recovery</vt:lpstr>
      <vt:lpstr>PowerPoint Presentation</vt:lpstr>
    </vt:vector>
  </TitlesOfParts>
  <Company>Mental Health Association of SEPA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Recovery Happen: What Works, What Doesn’t</dc:title>
  <dc:creator>srogers</dc:creator>
  <cp:lastModifiedBy>Tom Rogers</cp:lastModifiedBy>
  <cp:revision>363</cp:revision>
  <cp:lastPrinted>2012-08-22T17:52:42Z</cp:lastPrinted>
  <dcterms:created xsi:type="dcterms:W3CDTF">2007-05-06T15:55:44Z</dcterms:created>
  <dcterms:modified xsi:type="dcterms:W3CDTF">2023-06-09T20:38:52Z</dcterms:modified>
</cp:coreProperties>
</file>