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72"/>
  </p:notesMasterIdLst>
  <p:handoutMasterIdLst>
    <p:handoutMasterId r:id="rId73"/>
  </p:handoutMasterIdLst>
  <p:sldIdLst>
    <p:sldId id="256" r:id="rId4"/>
    <p:sldId id="281" r:id="rId5"/>
    <p:sldId id="282" r:id="rId6"/>
    <p:sldId id="283" r:id="rId7"/>
    <p:sldId id="482" r:id="rId8"/>
    <p:sldId id="437" r:id="rId9"/>
    <p:sldId id="387" r:id="rId10"/>
    <p:sldId id="388" r:id="rId11"/>
    <p:sldId id="389" r:id="rId12"/>
    <p:sldId id="390" r:id="rId13"/>
    <p:sldId id="391" r:id="rId14"/>
    <p:sldId id="392" r:id="rId15"/>
    <p:sldId id="393" r:id="rId16"/>
    <p:sldId id="394" r:id="rId17"/>
    <p:sldId id="395" r:id="rId18"/>
    <p:sldId id="396" r:id="rId19"/>
    <p:sldId id="397" r:id="rId20"/>
    <p:sldId id="439" r:id="rId21"/>
    <p:sldId id="398" r:id="rId22"/>
    <p:sldId id="443" r:id="rId23"/>
    <p:sldId id="399" r:id="rId24"/>
    <p:sldId id="444" r:id="rId25"/>
    <p:sldId id="400" r:id="rId26"/>
    <p:sldId id="445" r:id="rId27"/>
    <p:sldId id="401" r:id="rId28"/>
    <p:sldId id="402" r:id="rId29"/>
    <p:sldId id="403" r:id="rId30"/>
    <p:sldId id="404" r:id="rId31"/>
    <p:sldId id="405" r:id="rId32"/>
    <p:sldId id="446" r:id="rId33"/>
    <p:sldId id="454" r:id="rId34"/>
    <p:sldId id="480" r:id="rId35"/>
    <p:sldId id="455" r:id="rId36"/>
    <p:sldId id="456" r:id="rId37"/>
    <p:sldId id="457" r:id="rId38"/>
    <p:sldId id="458" r:id="rId39"/>
    <p:sldId id="459" r:id="rId40"/>
    <p:sldId id="460" r:id="rId41"/>
    <p:sldId id="461" r:id="rId42"/>
    <p:sldId id="462" r:id="rId43"/>
    <p:sldId id="463" r:id="rId44"/>
    <p:sldId id="464" r:id="rId45"/>
    <p:sldId id="465" r:id="rId46"/>
    <p:sldId id="466" r:id="rId47"/>
    <p:sldId id="467" r:id="rId48"/>
    <p:sldId id="468" r:id="rId49"/>
    <p:sldId id="469" r:id="rId50"/>
    <p:sldId id="470" r:id="rId51"/>
    <p:sldId id="471" r:id="rId52"/>
    <p:sldId id="472" r:id="rId53"/>
    <p:sldId id="473" r:id="rId54"/>
    <p:sldId id="474" r:id="rId55"/>
    <p:sldId id="475" r:id="rId56"/>
    <p:sldId id="476" r:id="rId57"/>
    <p:sldId id="477" r:id="rId58"/>
    <p:sldId id="478" r:id="rId59"/>
    <p:sldId id="479" r:id="rId60"/>
    <p:sldId id="447" r:id="rId61"/>
    <p:sldId id="448" r:id="rId62"/>
    <p:sldId id="449" r:id="rId63"/>
    <p:sldId id="450" r:id="rId64"/>
    <p:sldId id="451" r:id="rId65"/>
    <p:sldId id="452" r:id="rId66"/>
    <p:sldId id="453" r:id="rId67"/>
    <p:sldId id="485" r:id="rId68"/>
    <p:sldId id="313" r:id="rId69"/>
    <p:sldId id="484" r:id="rId70"/>
    <p:sldId id="48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snapVertSplitter="1">
    <p:restoredLeft sz="15598" autoAdjust="0"/>
    <p:restoredTop sz="94577" autoAdjust="0"/>
  </p:normalViewPr>
  <p:slideViewPr>
    <p:cSldViewPr>
      <p:cViewPr varScale="1">
        <p:scale>
          <a:sx n="141" d="100"/>
          <a:sy n="141" d="100"/>
        </p:scale>
        <p:origin x="-1592" y="4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notesMaster" Target="notesMasters/notesMaster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19AC0-832C-41F1-A184-708EA70B71E2}"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5D2E2C46-BCE8-4D91-8847-56E69FC80D34}">
      <dgm:prSet/>
      <dgm:spPr/>
      <dgm:t>
        <a:bodyPr/>
        <a:lstStyle/>
        <a:p>
          <a:r>
            <a:rPr lang="en-US" dirty="0"/>
            <a:t>Promotion denied</a:t>
          </a:r>
        </a:p>
      </dgm:t>
    </dgm:pt>
    <dgm:pt modelId="{8ACA0572-E13C-48DB-91BC-F10CCD3BFA64}" type="parTrans" cxnId="{D6FFCDD7-3459-4A22-9085-8C1437DA8763}">
      <dgm:prSet/>
      <dgm:spPr/>
      <dgm:t>
        <a:bodyPr/>
        <a:lstStyle/>
        <a:p>
          <a:endParaRPr lang="en-US"/>
        </a:p>
      </dgm:t>
    </dgm:pt>
    <dgm:pt modelId="{555821D2-EA0D-4536-9764-4325A13A22D4}" type="sibTrans" cxnId="{D6FFCDD7-3459-4A22-9085-8C1437DA8763}">
      <dgm:prSet/>
      <dgm:spPr/>
      <dgm:t>
        <a:bodyPr/>
        <a:lstStyle/>
        <a:p>
          <a:endParaRPr lang="en-US"/>
        </a:p>
      </dgm:t>
    </dgm:pt>
    <dgm:pt modelId="{A91E554F-3437-4B7C-BADD-4F93C3B22EBE}">
      <dgm:prSet/>
      <dgm:spPr/>
      <dgm:t>
        <a:bodyPr/>
        <a:lstStyle/>
        <a:p>
          <a:r>
            <a:rPr lang="en-US" dirty="0"/>
            <a:t>Lost job</a:t>
          </a:r>
        </a:p>
      </dgm:t>
    </dgm:pt>
    <dgm:pt modelId="{F62BA740-3620-4DC5-881A-17DE91D6B66A}" type="parTrans" cxnId="{D37FA0E3-7178-4EE4-B0B3-6022B73EF39C}">
      <dgm:prSet/>
      <dgm:spPr/>
      <dgm:t>
        <a:bodyPr/>
        <a:lstStyle/>
        <a:p>
          <a:endParaRPr lang="en-US"/>
        </a:p>
      </dgm:t>
    </dgm:pt>
    <dgm:pt modelId="{F429A736-63C2-4E97-A0A7-6550FFBEC4A5}" type="sibTrans" cxnId="{D37FA0E3-7178-4EE4-B0B3-6022B73EF39C}">
      <dgm:prSet/>
      <dgm:spPr/>
      <dgm:t>
        <a:bodyPr/>
        <a:lstStyle/>
        <a:p>
          <a:endParaRPr lang="en-US"/>
        </a:p>
      </dgm:t>
    </dgm:pt>
    <dgm:pt modelId="{E713A1A5-1C20-4354-A6A8-6156A0790CF1}">
      <dgm:prSet/>
      <dgm:spPr/>
      <dgm:t>
        <a:bodyPr/>
        <a:lstStyle/>
        <a:p>
          <a:r>
            <a:rPr lang="en-US" dirty="0"/>
            <a:t>Crashed car </a:t>
          </a:r>
        </a:p>
      </dgm:t>
    </dgm:pt>
    <dgm:pt modelId="{D990D6B7-EA3D-43D3-AA26-50761B4C7393}" type="parTrans" cxnId="{FD88D975-1252-43AE-B357-15B55B05E5D7}">
      <dgm:prSet/>
      <dgm:spPr/>
      <dgm:t>
        <a:bodyPr/>
        <a:lstStyle/>
        <a:p>
          <a:endParaRPr lang="en-US"/>
        </a:p>
      </dgm:t>
    </dgm:pt>
    <dgm:pt modelId="{78C9C05F-0F33-4437-818D-FCA10CAD965A}" type="sibTrans" cxnId="{FD88D975-1252-43AE-B357-15B55B05E5D7}">
      <dgm:prSet/>
      <dgm:spPr/>
      <dgm:t>
        <a:bodyPr/>
        <a:lstStyle/>
        <a:p>
          <a:endParaRPr lang="en-US"/>
        </a:p>
      </dgm:t>
    </dgm:pt>
    <dgm:pt modelId="{F1351050-862E-4461-9931-A722F6C4A77C}">
      <dgm:prSet/>
      <dgm:spPr/>
      <dgm:t>
        <a:bodyPr/>
        <a:lstStyle/>
        <a:p>
          <a:r>
            <a:rPr lang="en-US" dirty="0"/>
            <a:t>Alcohol abuse</a:t>
          </a:r>
        </a:p>
      </dgm:t>
    </dgm:pt>
    <dgm:pt modelId="{F17B845B-70A9-4F67-97D9-D2531B557823}" type="parTrans" cxnId="{B631EB96-1E98-4367-A53A-7E406B395F1F}">
      <dgm:prSet/>
      <dgm:spPr/>
      <dgm:t>
        <a:bodyPr/>
        <a:lstStyle/>
        <a:p>
          <a:endParaRPr lang="en-US"/>
        </a:p>
      </dgm:t>
    </dgm:pt>
    <dgm:pt modelId="{312B0EC2-BA5D-4628-A3EC-DA300E85F0E0}" type="sibTrans" cxnId="{B631EB96-1E98-4367-A53A-7E406B395F1F}">
      <dgm:prSet/>
      <dgm:spPr/>
      <dgm:t>
        <a:bodyPr/>
        <a:lstStyle/>
        <a:p>
          <a:endParaRPr lang="en-US"/>
        </a:p>
      </dgm:t>
    </dgm:pt>
    <dgm:pt modelId="{51A4FB04-89C5-4E97-88F4-F2D7C45F83EA}">
      <dgm:prSet/>
      <dgm:spPr/>
      <dgm:t>
        <a:bodyPr/>
        <a:lstStyle/>
        <a:p>
          <a:r>
            <a:rPr lang="en-US" dirty="0"/>
            <a:t>Divorced </a:t>
          </a:r>
        </a:p>
      </dgm:t>
    </dgm:pt>
    <dgm:pt modelId="{8D7A4202-2549-4DC0-8CB9-B170756FD8FC}" type="parTrans" cxnId="{3F12075D-B6DE-4B88-8234-782626701A12}">
      <dgm:prSet/>
      <dgm:spPr/>
      <dgm:t>
        <a:bodyPr/>
        <a:lstStyle/>
        <a:p>
          <a:endParaRPr lang="en-US"/>
        </a:p>
      </dgm:t>
    </dgm:pt>
    <dgm:pt modelId="{E5793F3D-38BA-4433-83BF-2530101DF37A}" type="sibTrans" cxnId="{3F12075D-B6DE-4B88-8234-782626701A12}">
      <dgm:prSet/>
      <dgm:spPr/>
      <dgm:t>
        <a:bodyPr/>
        <a:lstStyle/>
        <a:p>
          <a:endParaRPr lang="en-US"/>
        </a:p>
      </dgm:t>
    </dgm:pt>
    <dgm:pt modelId="{3FA12F25-5702-4BAA-8D9B-8D8AB7527105}">
      <dgm:prSet/>
      <dgm:spPr/>
      <dgm:t>
        <a:bodyPr/>
        <a:lstStyle/>
        <a:p>
          <a:r>
            <a:rPr lang="en-US" dirty="0"/>
            <a:t>House foreclosure</a:t>
          </a:r>
        </a:p>
      </dgm:t>
    </dgm:pt>
    <dgm:pt modelId="{E7FD1E33-92FF-4DC8-904D-A521CDFBCD5F}" type="parTrans" cxnId="{F811625C-75AE-4204-95ED-71D1F2323F45}">
      <dgm:prSet/>
      <dgm:spPr/>
      <dgm:t>
        <a:bodyPr/>
        <a:lstStyle/>
        <a:p>
          <a:endParaRPr lang="en-US"/>
        </a:p>
      </dgm:t>
    </dgm:pt>
    <dgm:pt modelId="{319B630B-FED0-4ABF-90DE-8FBBAD7FBA00}" type="sibTrans" cxnId="{F811625C-75AE-4204-95ED-71D1F2323F45}">
      <dgm:prSet/>
      <dgm:spPr/>
      <dgm:t>
        <a:bodyPr/>
        <a:lstStyle/>
        <a:p>
          <a:endParaRPr lang="en-US"/>
        </a:p>
      </dgm:t>
    </dgm:pt>
    <dgm:pt modelId="{FFE38EF8-55EB-4DB8-8615-F52739288FAF}" type="pres">
      <dgm:prSet presAssocID="{02A19AC0-832C-41F1-A184-708EA70B71E2}" presName="hierChild1" presStyleCnt="0">
        <dgm:presLayoutVars>
          <dgm:chPref val="1"/>
          <dgm:dir val="rev"/>
          <dgm:animOne val="branch"/>
          <dgm:animLvl val="lvl"/>
          <dgm:resizeHandles/>
        </dgm:presLayoutVars>
      </dgm:prSet>
      <dgm:spPr/>
      <dgm:t>
        <a:bodyPr/>
        <a:lstStyle/>
        <a:p>
          <a:endParaRPr lang="en-US"/>
        </a:p>
      </dgm:t>
    </dgm:pt>
    <dgm:pt modelId="{28A74019-69C8-4DF9-BCD6-D0529F3F3957}" type="pres">
      <dgm:prSet presAssocID="{5D2E2C46-BCE8-4D91-8847-56E69FC80D34}" presName="hierRoot1" presStyleCnt="0"/>
      <dgm:spPr/>
    </dgm:pt>
    <dgm:pt modelId="{C0983E83-F695-45F7-8E7D-6F56B1B9FF3A}" type="pres">
      <dgm:prSet presAssocID="{5D2E2C46-BCE8-4D91-8847-56E69FC80D34}" presName="composite" presStyleCnt="0"/>
      <dgm:spPr/>
    </dgm:pt>
    <dgm:pt modelId="{E3D3E3C8-6CFC-484E-8168-CF95CD81CE96}" type="pres">
      <dgm:prSet presAssocID="{5D2E2C46-BCE8-4D91-8847-56E69FC80D34}" presName="background" presStyleLbl="node0" presStyleIdx="0" presStyleCnt="1"/>
      <dgm:spPr/>
    </dgm:pt>
    <dgm:pt modelId="{BA6867F9-34D3-408D-98CA-F3D013D7396D}" type="pres">
      <dgm:prSet presAssocID="{5D2E2C46-BCE8-4D91-8847-56E69FC80D34}" presName="text" presStyleLbl="fgAcc0" presStyleIdx="0" presStyleCnt="1">
        <dgm:presLayoutVars>
          <dgm:chPref val="3"/>
        </dgm:presLayoutVars>
      </dgm:prSet>
      <dgm:spPr/>
      <dgm:t>
        <a:bodyPr/>
        <a:lstStyle/>
        <a:p>
          <a:endParaRPr lang="en-US"/>
        </a:p>
      </dgm:t>
    </dgm:pt>
    <dgm:pt modelId="{A8E6A31F-61CD-4E15-B475-50A85AB1462A}" type="pres">
      <dgm:prSet presAssocID="{5D2E2C46-BCE8-4D91-8847-56E69FC80D34}" presName="hierChild2" presStyleCnt="0"/>
      <dgm:spPr/>
    </dgm:pt>
    <dgm:pt modelId="{8FACFD6D-D90B-4102-985B-4C3CE0A3108C}" type="pres">
      <dgm:prSet presAssocID="{F62BA740-3620-4DC5-881A-17DE91D6B66A}" presName="Name10" presStyleLbl="parChTrans1D2" presStyleIdx="0" presStyleCnt="2"/>
      <dgm:spPr/>
      <dgm:t>
        <a:bodyPr/>
        <a:lstStyle/>
        <a:p>
          <a:endParaRPr lang="en-US"/>
        </a:p>
      </dgm:t>
    </dgm:pt>
    <dgm:pt modelId="{EC9F7765-A3BB-4F27-9105-C53F9D3AE37E}" type="pres">
      <dgm:prSet presAssocID="{A91E554F-3437-4B7C-BADD-4F93C3B22EBE}" presName="hierRoot2" presStyleCnt="0"/>
      <dgm:spPr/>
    </dgm:pt>
    <dgm:pt modelId="{D8C46F58-C90F-4746-9573-D481C611EC74}" type="pres">
      <dgm:prSet presAssocID="{A91E554F-3437-4B7C-BADD-4F93C3B22EBE}" presName="composite2" presStyleCnt="0"/>
      <dgm:spPr/>
    </dgm:pt>
    <dgm:pt modelId="{D51BF56F-2709-44CB-A388-4AD87E5A77F7}" type="pres">
      <dgm:prSet presAssocID="{A91E554F-3437-4B7C-BADD-4F93C3B22EBE}" presName="background2" presStyleLbl="node2" presStyleIdx="0" presStyleCnt="2"/>
      <dgm:spPr/>
    </dgm:pt>
    <dgm:pt modelId="{E263CC8B-AA13-4699-99CC-F7159611BC17}" type="pres">
      <dgm:prSet presAssocID="{A91E554F-3437-4B7C-BADD-4F93C3B22EBE}" presName="text2" presStyleLbl="fgAcc2" presStyleIdx="0" presStyleCnt="2">
        <dgm:presLayoutVars>
          <dgm:chPref val="3"/>
        </dgm:presLayoutVars>
      </dgm:prSet>
      <dgm:spPr/>
      <dgm:t>
        <a:bodyPr/>
        <a:lstStyle/>
        <a:p>
          <a:endParaRPr lang="en-US"/>
        </a:p>
      </dgm:t>
    </dgm:pt>
    <dgm:pt modelId="{7EEC1214-9D71-4ED1-A98C-6EA1C4B8D109}" type="pres">
      <dgm:prSet presAssocID="{A91E554F-3437-4B7C-BADD-4F93C3B22EBE}" presName="hierChild3" presStyleCnt="0"/>
      <dgm:spPr/>
    </dgm:pt>
    <dgm:pt modelId="{F4C0BBCF-FD33-423F-AAE2-D85F62628C89}" type="pres">
      <dgm:prSet presAssocID="{8D7A4202-2549-4DC0-8CB9-B170756FD8FC}" presName="Name17" presStyleLbl="parChTrans1D3" presStyleIdx="0" presStyleCnt="3"/>
      <dgm:spPr/>
      <dgm:t>
        <a:bodyPr/>
        <a:lstStyle/>
        <a:p>
          <a:endParaRPr lang="en-US"/>
        </a:p>
      </dgm:t>
    </dgm:pt>
    <dgm:pt modelId="{5FBFCD0E-9AB5-46A4-A5DD-D69285714206}" type="pres">
      <dgm:prSet presAssocID="{51A4FB04-89C5-4E97-88F4-F2D7C45F83EA}" presName="hierRoot3" presStyleCnt="0"/>
      <dgm:spPr/>
    </dgm:pt>
    <dgm:pt modelId="{B9FC6E9C-3D64-427D-9D2B-3E78F7AEA863}" type="pres">
      <dgm:prSet presAssocID="{51A4FB04-89C5-4E97-88F4-F2D7C45F83EA}" presName="composite3" presStyleCnt="0"/>
      <dgm:spPr/>
    </dgm:pt>
    <dgm:pt modelId="{FEAB5038-EF6A-4518-8716-CC0FD04DB4C5}" type="pres">
      <dgm:prSet presAssocID="{51A4FB04-89C5-4E97-88F4-F2D7C45F83EA}" presName="background3" presStyleLbl="node3" presStyleIdx="0" presStyleCnt="3"/>
      <dgm:spPr/>
    </dgm:pt>
    <dgm:pt modelId="{98BE02ED-DF20-480E-89AF-E9DD093DBEBA}" type="pres">
      <dgm:prSet presAssocID="{51A4FB04-89C5-4E97-88F4-F2D7C45F83EA}" presName="text3" presStyleLbl="fgAcc3" presStyleIdx="0" presStyleCnt="3">
        <dgm:presLayoutVars>
          <dgm:chPref val="3"/>
        </dgm:presLayoutVars>
      </dgm:prSet>
      <dgm:spPr/>
      <dgm:t>
        <a:bodyPr/>
        <a:lstStyle/>
        <a:p>
          <a:endParaRPr lang="en-US"/>
        </a:p>
      </dgm:t>
    </dgm:pt>
    <dgm:pt modelId="{8D45D348-CA3B-4661-B487-794EDF9C0B40}" type="pres">
      <dgm:prSet presAssocID="{51A4FB04-89C5-4E97-88F4-F2D7C45F83EA}" presName="hierChild4" presStyleCnt="0"/>
      <dgm:spPr/>
    </dgm:pt>
    <dgm:pt modelId="{D4A70234-FDC4-40AA-A14F-8A1C39F12260}" type="pres">
      <dgm:prSet presAssocID="{E7FD1E33-92FF-4DC8-904D-A521CDFBCD5F}" presName="Name17" presStyleLbl="parChTrans1D3" presStyleIdx="1" presStyleCnt="3"/>
      <dgm:spPr/>
      <dgm:t>
        <a:bodyPr/>
        <a:lstStyle/>
        <a:p>
          <a:endParaRPr lang="en-US"/>
        </a:p>
      </dgm:t>
    </dgm:pt>
    <dgm:pt modelId="{4EDB94A8-6EC2-4D3B-9E7E-69BAC1F2DE4C}" type="pres">
      <dgm:prSet presAssocID="{3FA12F25-5702-4BAA-8D9B-8D8AB7527105}" presName="hierRoot3" presStyleCnt="0"/>
      <dgm:spPr/>
    </dgm:pt>
    <dgm:pt modelId="{FF6FD4BB-5A54-4AC1-91DA-842FA3791967}" type="pres">
      <dgm:prSet presAssocID="{3FA12F25-5702-4BAA-8D9B-8D8AB7527105}" presName="composite3" presStyleCnt="0"/>
      <dgm:spPr/>
    </dgm:pt>
    <dgm:pt modelId="{E9BD074C-6D75-47A1-B4DB-5CA8E9B14E83}" type="pres">
      <dgm:prSet presAssocID="{3FA12F25-5702-4BAA-8D9B-8D8AB7527105}" presName="background3" presStyleLbl="node3" presStyleIdx="1" presStyleCnt="3"/>
      <dgm:spPr/>
    </dgm:pt>
    <dgm:pt modelId="{3E4F72B2-EAF2-4EC1-8963-21BD2BB062BD}" type="pres">
      <dgm:prSet presAssocID="{3FA12F25-5702-4BAA-8D9B-8D8AB7527105}" presName="text3" presStyleLbl="fgAcc3" presStyleIdx="1" presStyleCnt="3">
        <dgm:presLayoutVars>
          <dgm:chPref val="3"/>
        </dgm:presLayoutVars>
      </dgm:prSet>
      <dgm:spPr/>
      <dgm:t>
        <a:bodyPr/>
        <a:lstStyle/>
        <a:p>
          <a:endParaRPr lang="en-US"/>
        </a:p>
      </dgm:t>
    </dgm:pt>
    <dgm:pt modelId="{C690CBD7-E6A8-40AD-A809-6BE0AA3C705C}" type="pres">
      <dgm:prSet presAssocID="{3FA12F25-5702-4BAA-8D9B-8D8AB7527105}" presName="hierChild4" presStyleCnt="0"/>
      <dgm:spPr/>
    </dgm:pt>
    <dgm:pt modelId="{19F70C81-FF08-44E7-9F83-ACE6EF71F076}" type="pres">
      <dgm:prSet presAssocID="{F17B845B-70A9-4F67-97D9-D2531B557823}" presName="Name10" presStyleLbl="parChTrans1D2" presStyleIdx="1" presStyleCnt="2"/>
      <dgm:spPr/>
      <dgm:t>
        <a:bodyPr/>
        <a:lstStyle/>
        <a:p>
          <a:endParaRPr lang="en-US"/>
        </a:p>
      </dgm:t>
    </dgm:pt>
    <dgm:pt modelId="{20B8AFD6-4A87-4C53-B97A-573CA54E43C5}" type="pres">
      <dgm:prSet presAssocID="{F1351050-862E-4461-9931-A722F6C4A77C}" presName="hierRoot2" presStyleCnt="0"/>
      <dgm:spPr/>
    </dgm:pt>
    <dgm:pt modelId="{9E385873-ACEB-42ED-A298-A17F993D161F}" type="pres">
      <dgm:prSet presAssocID="{F1351050-862E-4461-9931-A722F6C4A77C}" presName="composite2" presStyleCnt="0"/>
      <dgm:spPr/>
    </dgm:pt>
    <dgm:pt modelId="{0E099A13-7C56-4FDB-9A4F-ACF471CA2322}" type="pres">
      <dgm:prSet presAssocID="{F1351050-862E-4461-9931-A722F6C4A77C}" presName="background2" presStyleLbl="node2" presStyleIdx="1" presStyleCnt="2"/>
      <dgm:spPr/>
    </dgm:pt>
    <dgm:pt modelId="{F8EC5B82-2B2E-42E1-A931-CCE094B4FA07}" type="pres">
      <dgm:prSet presAssocID="{F1351050-862E-4461-9931-A722F6C4A77C}" presName="text2" presStyleLbl="fgAcc2" presStyleIdx="1" presStyleCnt="2">
        <dgm:presLayoutVars>
          <dgm:chPref val="3"/>
        </dgm:presLayoutVars>
      </dgm:prSet>
      <dgm:spPr/>
      <dgm:t>
        <a:bodyPr/>
        <a:lstStyle/>
        <a:p>
          <a:endParaRPr lang="en-US"/>
        </a:p>
      </dgm:t>
    </dgm:pt>
    <dgm:pt modelId="{263F6804-9DF7-4416-9C48-9A33FCCC761F}" type="pres">
      <dgm:prSet presAssocID="{F1351050-862E-4461-9931-A722F6C4A77C}" presName="hierChild3" presStyleCnt="0"/>
      <dgm:spPr/>
    </dgm:pt>
    <dgm:pt modelId="{2C431A29-EE57-4688-A426-53F27A9F645A}" type="pres">
      <dgm:prSet presAssocID="{D990D6B7-EA3D-43D3-AA26-50761B4C7393}" presName="Name17" presStyleLbl="parChTrans1D3" presStyleIdx="2" presStyleCnt="3"/>
      <dgm:spPr/>
      <dgm:t>
        <a:bodyPr/>
        <a:lstStyle/>
        <a:p>
          <a:endParaRPr lang="en-US"/>
        </a:p>
      </dgm:t>
    </dgm:pt>
    <dgm:pt modelId="{74F69520-7CA8-4095-8123-EBE7FA5095D1}" type="pres">
      <dgm:prSet presAssocID="{E713A1A5-1C20-4354-A6A8-6156A0790CF1}" presName="hierRoot3" presStyleCnt="0"/>
      <dgm:spPr/>
    </dgm:pt>
    <dgm:pt modelId="{A6CE220E-5445-42D9-AAF2-BE6A4CF42905}" type="pres">
      <dgm:prSet presAssocID="{E713A1A5-1C20-4354-A6A8-6156A0790CF1}" presName="composite3" presStyleCnt="0"/>
      <dgm:spPr/>
    </dgm:pt>
    <dgm:pt modelId="{2693F1ED-8911-4CE1-9C00-6A3BF5397093}" type="pres">
      <dgm:prSet presAssocID="{E713A1A5-1C20-4354-A6A8-6156A0790CF1}" presName="background3" presStyleLbl="node3" presStyleIdx="2" presStyleCnt="3"/>
      <dgm:spPr/>
    </dgm:pt>
    <dgm:pt modelId="{F4DB4B76-904B-4366-AF40-EDF1231BA4A9}" type="pres">
      <dgm:prSet presAssocID="{E713A1A5-1C20-4354-A6A8-6156A0790CF1}" presName="text3" presStyleLbl="fgAcc3" presStyleIdx="2" presStyleCnt="3">
        <dgm:presLayoutVars>
          <dgm:chPref val="3"/>
        </dgm:presLayoutVars>
      </dgm:prSet>
      <dgm:spPr/>
      <dgm:t>
        <a:bodyPr/>
        <a:lstStyle/>
        <a:p>
          <a:endParaRPr lang="en-US"/>
        </a:p>
      </dgm:t>
    </dgm:pt>
    <dgm:pt modelId="{6FFFE148-64CF-4B61-BB18-6DF21AF9BF35}" type="pres">
      <dgm:prSet presAssocID="{E713A1A5-1C20-4354-A6A8-6156A0790CF1}" presName="hierChild4" presStyleCnt="0"/>
      <dgm:spPr/>
    </dgm:pt>
  </dgm:ptLst>
  <dgm:cxnLst>
    <dgm:cxn modelId="{B631EB96-1E98-4367-A53A-7E406B395F1F}" srcId="{5D2E2C46-BCE8-4D91-8847-56E69FC80D34}" destId="{F1351050-862E-4461-9931-A722F6C4A77C}" srcOrd="1" destOrd="0" parTransId="{F17B845B-70A9-4F67-97D9-D2531B557823}" sibTransId="{312B0EC2-BA5D-4628-A3EC-DA300E85F0E0}"/>
    <dgm:cxn modelId="{D04B106D-B1F9-5649-B44B-132F9C3EC764}" type="presOf" srcId="{D990D6B7-EA3D-43D3-AA26-50761B4C7393}" destId="{2C431A29-EE57-4688-A426-53F27A9F645A}" srcOrd="0" destOrd="0" presId="urn:microsoft.com/office/officeart/2005/8/layout/hierarchy1"/>
    <dgm:cxn modelId="{63841346-FE2A-D54A-8026-11CBEB9CABA9}" type="presOf" srcId="{3FA12F25-5702-4BAA-8D9B-8D8AB7527105}" destId="{3E4F72B2-EAF2-4EC1-8963-21BD2BB062BD}" srcOrd="0" destOrd="0" presId="urn:microsoft.com/office/officeart/2005/8/layout/hierarchy1"/>
    <dgm:cxn modelId="{4E8082E0-C49F-4041-BE38-B6FEB26CAE10}" type="presOf" srcId="{02A19AC0-832C-41F1-A184-708EA70B71E2}" destId="{FFE38EF8-55EB-4DB8-8615-F52739288FAF}" srcOrd="0" destOrd="0" presId="urn:microsoft.com/office/officeart/2005/8/layout/hierarchy1"/>
    <dgm:cxn modelId="{FD88D975-1252-43AE-B357-15B55B05E5D7}" srcId="{F1351050-862E-4461-9931-A722F6C4A77C}" destId="{E713A1A5-1C20-4354-A6A8-6156A0790CF1}" srcOrd="0" destOrd="0" parTransId="{D990D6B7-EA3D-43D3-AA26-50761B4C7393}" sibTransId="{78C9C05F-0F33-4437-818D-FCA10CAD965A}"/>
    <dgm:cxn modelId="{D37FA0E3-7178-4EE4-B0B3-6022B73EF39C}" srcId="{5D2E2C46-BCE8-4D91-8847-56E69FC80D34}" destId="{A91E554F-3437-4B7C-BADD-4F93C3B22EBE}" srcOrd="0" destOrd="0" parTransId="{F62BA740-3620-4DC5-881A-17DE91D6B66A}" sibTransId="{F429A736-63C2-4E97-A0A7-6550FFBEC4A5}"/>
    <dgm:cxn modelId="{ADADCE46-3FF8-8941-88EE-18F59D21F3CC}" type="presOf" srcId="{51A4FB04-89C5-4E97-88F4-F2D7C45F83EA}" destId="{98BE02ED-DF20-480E-89AF-E9DD093DBEBA}" srcOrd="0" destOrd="0" presId="urn:microsoft.com/office/officeart/2005/8/layout/hierarchy1"/>
    <dgm:cxn modelId="{E7A60262-9A84-7449-9099-85EE8C28C080}" type="presOf" srcId="{8D7A4202-2549-4DC0-8CB9-B170756FD8FC}" destId="{F4C0BBCF-FD33-423F-AAE2-D85F62628C89}" srcOrd="0" destOrd="0" presId="urn:microsoft.com/office/officeart/2005/8/layout/hierarchy1"/>
    <dgm:cxn modelId="{D6FFCDD7-3459-4A22-9085-8C1437DA8763}" srcId="{02A19AC0-832C-41F1-A184-708EA70B71E2}" destId="{5D2E2C46-BCE8-4D91-8847-56E69FC80D34}" srcOrd="0" destOrd="0" parTransId="{8ACA0572-E13C-48DB-91BC-F10CCD3BFA64}" sibTransId="{555821D2-EA0D-4536-9764-4325A13A22D4}"/>
    <dgm:cxn modelId="{56F1939C-5AC8-6A43-94D2-2BB54EEC62FB}" type="presOf" srcId="{A91E554F-3437-4B7C-BADD-4F93C3B22EBE}" destId="{E263CC8B-AA13-4699-99CC-F7159611BC17}" srcOrd="0" destOrd="0" presId="urn:microsoft.com/office/officeart/2005/8/layout/hierarchy1"/>
    <dgm:cxn modelId="{F811625C-75AE-4204-95ED-71D1F2323F45}" srcId="{A91E554F-3437-4B7C-BADD-4F93C3B22EBE}" destId="{3FA12F25-5702-4BAA-8D9B-8D8AB7527105}" srcOrd="1" destOrd="0" parTransId="{E7FD1E33-92FF-4DC8-904D-A521CDFBCD5F}" sibTransId="{319B630B-FED0-4ABF-90DE-8FBBAD7FBA00}"/>
    <dgm:cxn modelId="{8FE74D89-6BAA-964F-A750-C98283344EC3}" type="presOf" srcId="{E7FD1E33-92FF-4DC8-904D-A521CDFBCD5F}" destId="{D4A70234-FDC4-40AA-A14F-8A1C39F12260}" srcOrd="0" destOrd="0" presId="urn:microsoft.com/office/officeart/2005/8/layout/hierarchy1"/>
    <dgm:cxn modelId="{5F163AE2-3945-634A-8B1A-57CA6131E650}" type="presOf" srcId="{5D2E2C46-BCE8-4D91-8847-56E69FC80D34}" destId="{BA6867F9-34D3-408D-98CA-F3D013D7396D}" srcOrd="0" destOrd="0" presId="urn:microsoft.com/office/officeart/2005/8/layout/hierarchy1"/>
    <dgm:cxn modelId="{5A6CFD0C-F80E-7444-B452-037830E8C910}" type="presOf" srcId="{F17B845B-70A9-4F67-97D9-D2531B557823}" destId="{19F70C81-FF08-44E7-9F83-ACE6EF71F076}" srcOrd="0" destOrd="0" presId="urn:microsoft.com/office/officeart/2005/8/layout/hierarchy1"/>
    <dgm:cxn modelId="{B220E1DE-5F82-B14D-821C-AB7C4EF32172}" type="presOf" srcId="{E713A1A5-1C20-4354-A6A8-6156A0790CF1}" destId="{F4DB4B76-904B-4366-AF40-EDF1231BA4A9}" srcOrd="0" destOrd="0" presId="urn:microsoft.com/office/officeart/2005/8/layout/hierarchy1"/>
    <dgm:cxn modelId="{F10B1C6E-A75D-8E47-AC01-E2E59303EF31}" type="presOf" srcId="{F62BA740-3620-4DC5-881A-17DE91D6B66A}" destId="{8FACFD6D-D90B-4102-985B-4C3CE0A3108C}" srcOrd="0" destOrd="0" presId="urn:microsoft.com/office/officeart/2005/8/layout/hierarchy1"/>
    <dgm:cxn modelId="{540BCCC5-8ED7-7647-AE53-4CDFD025523F}" type="presOf" srcId="{F1351050-862E-4461-9931-A722F6C4A77C}" destId="{F8EC5B82-2B2E-42E1-A931-CCE094B4FA07}" srcOrd="0" destOrd="0" presId="urn:microsoft.com/office/officeart/2005/8/layout/hierarchy1"/>
    <dgm:cxn modelId="{3F12075D-B6DE-4B88-8234-782626701A12}" srcId="{A91E554F-3437-4B7C-BADD-4F93C3B22EBE}" destId="{51A4FB04-89C5-4E97-88F4-F2D7C45F83EA}" srcOrd="0" destOrd="0" parTransId="{8D7A4202-2549-4DC0-8CB9-B170756FD8FC}" sibTransId="{E5793F3D-38BA-4433-83BF-2530101DF37A}"/>
    <dgm:cxn modelId="{F0925109-E274-2E4D-B711-7D54122A582D}" type="presParOf" srcId="{FFE38EF8-55EB-4DB8-8615-F52739288FAF}" destId="{28A74019-69C8-4DF9-BCD6-D0529F3F3957}" srcOrd="0" destOrd="0" presId="urn:microsoft.com/office/officeart/2005/8/layout/hierarchy1"/>
    <dgm:cxn modelId="{C273B2BC-7CA5-A24B-B049-4014ADCF47C0}" type="presParOf" srcId="{28A74019-69C8-4DF9-BCD6-D0529F3F3957}" destId="{C0983E83-F695-45F7-8E7D-6F56B1B9FF3A}" srcOrd="0" destOrd="0" presId="urn:microsoft.com/office/officeart/2005/8/layout/hierarchy1"/>
    <dgm:cxn modelId="{E554B2B3-BBF6-374C-B729-CB23CA237F94}" type="presParOf" srcId="{C0983E83-F695-45F7-8E7D-6F56B1B9FF3A}" destId="{E3D3E3C8-6CFC-484E-8168-CF95CD81CE96}" srcOrd="0" destOrd="0" presId="urn:microsoft.com/office/officeart/2005/8/layout/hierarchy1"/>
    <dgm:cxn modelId="{7D9BE1C3-0147-3240-80C2-72AD0CDB297B}" type="presParOf" srcId="{C0983E83-F695-45F7-8E7D-6F56B1B9FF3A}" destId="{BA6867F9-34D3-408D-98CA-F3D013D7396D}" srcOrd="1" destOrd="0" presId="urn:microsoft.com/office/officeart/2005/8/layout/hierarchy1"/>
    <dgm:cxn modelId="{3307589C-3273-1E47-AF2D-23579521CD10}" type="presParOf" srcId="{28A74019-69C8-4DF9-BCD6-D0529F3F3957}" destId="{A8E6A31F-61CD-4E15-B475-50A85AB1462A}" srcOrd="1" destOrd="0" presId="urn:microsoft.com/office/officeart/2005/8/layout/hierarchy1"/>
    <dgm:cxn modelId="{EAC4E7AC-BE1B-8146-93E8-AE5DBCE273E3}" type="presParOf" srcId="{A8E6A31F-61CD-4E15-B475-50A85AB1462A}" destId="{8FACFD6D-D90B-4102-985B-4C3CE0A3108C}" srcOrd="0" destOrd="0" presId="urn:microsoft.com/office/officeart/2005/8/layout/hierarchy1"/>
    <dgm:cxn modelId="{CED49D35-DECB-A94F-8A8D-FB75FDE23D3A}" type="presParOf" srcId="{A8E6A31F-61CD-4E15-B475-50A85AB1462A}" destId="{EC9F7765-A3BB-4F27-9105-C53F9D3AE37E}" srcOrd="1" destOrd="0" presId="urn:microsoft.com/office/officeart/2005/8/layout/hierarchy1"/>
    <dgm:cxn modelId="{217712A8-49E8-B247-A654-20FBC555325F}" type="presParOf" srcId="{EC9F7765-A3BB-4F27-9105-C53F9D3AE37E}" destId="{D8C46F58-C90F-4746-9573-D481C611EC74}" srcOrd="0" destOrd="0" presId="urn:microsoft.com/office/officeart/2005/8/layout/hierarchy1"/>
    <dgm:cxn modelId="{9E7DF83B-B8A2-7247-B216-60B9BE5716D0}" type="presParOf" srcId="{D8C46F58-C90F-4746-9573-D481C611EC74}" destId="{D51BF56F-2709-44CB-A388-4AD87E5A77F7}" srcOrd="0" destOrd="0" presId="urn:microsoft.com/office/officeart/2005/8/layout/hierarchy1"/>
    <dgm:cxn modelId="{5EC59CD0-0CF9-0A47-B868-E992FC07D789}" type="presParOf" srcId="{D8C46F58-C90F-4746-9573-D481C611EC74}" destId="{E263CC8B-AA13-4699-99CC-F7159611BC17}" srcOrd="1" destOrd="0" presId="urn:microsoft.com/office/officeart/2005/8/layout/hierarchy1"/>
    <dgm:cxn modelId="{63EC0F11-B75B-ED4D-A5AF-5587F49BE3A9}" type="presParOf" srcId="{EC9F7765-A3BB-4F27-9105-C53F9D3AE37E}" destId="{7EEC1214-9D71-4ED1-A98C-6EA1C4B8D109}" srcOrd="1" destOrd="0" presId="urn:microsoft.com/office/officeart/2005/8/layout/hierarchy1"/>
    <dgm:cxn modelId="{04CB010F-5FB1-544B-BE06-A199AADB7023}" type="presParOf" srcId="{7EEC1214-9D71-4ED1-A98C-6EA1C4B8D109}" destId="{F4C0BBCF-FD33-423F-AAE2-D85F62628C89}" srcOrd="0" destOrd="0" presId="urn:microsoft.com/office/officeart/2005/8/layout/hierarchy1"/>
    <dgm:cxn modelId="{679200E2-5323-D94E-BFB4-931E3CBECEDB}" type="presParOf" srcId="{7EEC1214-9D71-4ED1-A98C-6EA1C4B8D109}" destId="{5FBFCD0E-9AB5-46A4-A5DD-D69285714206}" srcOrd="1" destOrd="0" presId="urn:microsoft.com/office/officeart/2005/8/layout/hierarchy1"/>
    <dgm:cxn modelId="{43C76F22-1915-EE42-8CC2-EA3747420186}" type="presParOf" srcId="{5FBFCD0E-9AB5-46A4-A5DD-D69285714206}" destId="{B9FC6E9C-3D64-427D-9D2B-3E78F7AEA863}" srcOrd="0" destOrd="0" presId="urn:microsoft.com/office/officeart/2005/8/layout/hierarchy1"/>
    <dgm:cxn modelId="{F151FF96-4EF7-1D44-A749-3A9CFDBED50E}" type="presParOf" srcId="{B9FC6E9C-3D64-427D-9D2B-3E78F7AEA863}" destId="{FEAB5038-EF6A-4518-8716-CC0FD04DB4C5}" srcOrd="0" destOrd="0" presId="urn:microsoft.com/office/officeart/2005/8/layout/hierarchy1"/>
    <dgm:cxn modelId="{2EE9A652-0F8C-0547-92F2-8426871B9081}" type="presParOf" srcId="{B9FC6E9C-3D64-427D-9D2B-3E78F7AEA863}" destId="{98BE02ED-DF20-480E-89AF-E9DD093DBEBA}" srcOrd="1" destOrd="0" presId="urn:microsoft.com/office/officeart/2005/8/layout/hierarchy1"/>
    <dgm:cxn modelId="{7255759F-61C7-964A-8533-80ABF6B45EBD}" type="presParOf" srcId="{5FBFCD0E-9AB5-46A4-A5DD-D69285714206}" destId="{8D45D348-CA3B-4661-B487-794EDF9C0B40}" srcOrd="1" destOrd="0" presId="urn:microsoft.com/office/officeart/2005/8/layout/hierarchy1"/>
    <dgm:cxn modelId="{0DFC0C4A-DA38-ED40-9206-B0C2850B511C}" type="presParOf" srcId="{7EEC1214-9D71-4ED1-A98C-6EA1C4B8D109}" destId="{D4A70234-FDC4-40AA-A14F-8A1C39F12260}" srcOrd="2" destOrd="0" presId="urn:microsoft.com/office/officeart/2005/8/layout/hierarchy1"/>
    <dgm:cxn modelId="{7606FE8A-9CDE-F74C-9904-C71225520CF7}" type="presParOf" srcId="{7EEC1214-9D71-4ED1-A98C-6EA1C4B8D109}" destId="{4EDB94A8-6EC2-4D3B-9E7E-69BAC1F2DE4C}" srcOrd="3" destOrd="0" presId="urn:microsoft.com/office/officeart/2005/8/layout/hierarchy1"/>
    <dgm:cxn modelId="{AF44F468-3328-C34F-ACD7-48C1AC5A2932}" type="presParOf" srcId="{4EDB94A8-6EC2-4D3B-9E7E-69BAC1F2DE4C}" destId="{FF6FD4BB-5A54-4AC1-91DA-842FA3791967}" srcOrd="0" destOrd="0" presId="urn:microsoft.com/office/officeart/2005/8/layout/hierarchy1"/>
    <dgm:cxn modelId="{0D5C1532-0933-794F-8A8C-480EAB91795B}" type="presParOf" srcId="{FF6FD4BB-5A54-4AC1-91DA-842FA3791967}" destId="{E9BD074C-6D75-47A1-B4DB-5CA8E9B14E83}" srcOrd="0" destOrd="0" presId="urn:microsoft.com/office/officeart/2005/8/layout/hierarchy1"/>
    <dgm:cxn modelId="{AAE030A2-8E73-3D4C-83F8-00FB77FC732C}" type="presParOf" srcId="{FF6FD4BB-5A54-4AC1-91DA-842FA3791967}" destId="{3E4F72B2-EAF2-4EC1-8963-21BD2BB062BD}" srcOrd="1" destOrd="0" presId="urn:microsoft.com/office/officeart/2005/8/layout/hierarchy1"/>
    <dgm:cxn modelId="{F75E82DC-EA52-E541-8D92-96899AB33B32}" type="presParOf" srcId="{4EDB94A8-6EC2-4D3B-9E7E-69BAC1F2DE4C}" destId="{C690CBD7-E6A8-40AD-A809-6BE0AA3C705C}" srcOrd="1" destOrd="0" presId="urn:microsoft.com/office/officeart/2005/8/layout/hierarchy1"/>
    <dgm:cxn modelId="{9E8687FA-BFF9-1449-BB4C-597E9F1CE638}" type="presParOf" srcId="{A8E6A31F-61CD-4E15-B475-50A85AB1462A}" destId="{19F70C81-FF08-44E7-9F83-ACE6EF71F076}" srcOrd="2" destOrd="0" presId="urn:microsoft.com/office/officeart/2005/8/layout/hierarchy1"/>
    <dgm:cxn modelId="{C79CF0A0-81FB-354A-B577-91BEF3D3FDA2}" type="presParOf" srcId="{A8E6A31F-61CD-4E15-B475-50A85AB1462A}" destId="{20B8AFD6-4A87-4C53-B97A-573CA54E43C5}" srcOrd="3" destOrd="0" presId="urn:microsoft.com/office/officeart/2005/8/layout/hierarchy1"/>
    <dgm:cxn modelId="{500EA4F1-03F6-0346-B17E-C20CBC360577}" type="presParOf" srcId="{20B8AFD6-4A87-4C53-B97A-573CA54E43C5}" destId="{9E385873-ACEB-42ED-A298-A17F993D161F}" srcOrd="0" destOrd="0" presId="urn:microsoft.com/office/officeart/2005/8/layout/hierarchy1"/>
    <dgm:cxn modelId="{796B4B8E-6B20-0645-9076-E503380A0477}" type="presParOf" srcId="{9E385873-ACEB-42ED-A298-A17F993D161F}" destId="{0E099A13-7C56-4FDB-9A4F-ACF471CA2322}" srcOrd="0" destOrd="0" presId="urn:microsoft.com/office/officeart/2005/8/layout/hierarchy1"/>
    <dgm:cxn modelId="{A7D1931A-BD46-ED49-B775-D84755109B10}" type="presParOf" srcId="{9E385873-ACEB-42ED-A298-A17F993D161F}" destId="{F8EC5B82-2B2E-42E1-A931-CCE094B4FA07}" srcOrd="1" destOrd="0" presId="urn:microsoft.com/office/officeart/2005/8/layout/hierarchy1"/>
    <dgm:cxn modelId="{80730303-5D52-1146-8A68-45B95E5AF54C}" type="presParOf" srcId="{20B8AFD6-4A87-4C53-B97A-573CA54E43C5}" destId="{263F6804-9DF7-4416-9C48-9A33FCCC761F}" srcOrd="1" destOrd="0" presId="urn:microsoft.com/office/officeart/2005/8/layout/hierarchy1"/>
    <dgm:cxn modelId="{977637A9-5B28-CF49-A053-F145BAB086C5}" type="presParOf" srcId="{263F6804-9DF7-4416-9C48-9A33FCCC761F}" destId="{2C431A29-EE57-4688-A426-53F27A9F645A}" srcOrd="0" destOrd="0" presId="urn:microsoft.com/office/officeart/2005/8/layout/hierarchy1"/>
    <dgm:cxn modelId="{7259FFBE-7AAA-364C-9177-74DEC4882F77}" type="presParOf" srcId="{263F6804-9DF7-4416-9C48-9A33FCCC761F}" destId="{74F69520-7CA8-4095-8123-EBE7FA5095D1}" srcOrd="1" destOrd="0" presId="urn:microsoft.com/office/officeart/2005/8/layout/hierarchy1"/>
    <dgm:cxn modelId="{40AF8302-BAA4-7C43-838A-30330B11592E}" type="presParOf" srcId="{74F69520-7CA8-4095-8123-EBE7FA5095D1}" destId="{A6CE220E-5445-42D9-AAF2-BE6A4CF42905}" srcOrd="0" destOrd="0" presId="urn:microsoft.com/office/officeart/2005/8/layout/hierarchy1"/>
    <dgm:cxn modelId="{5CCA03B9-40EF-3F43-B04C-21966639F151}" type="presParOf" srcId="{A6CE220E-5445-42D9-AAF2-BE6A4CF42905}" destId="{2693F1ED-8911-4CE1-9C00-6A3BF5397093}" srcOrd="0" destOrd="0" presId="urn:microsoft.com/office/officeart/2005/8/layout/hierarchy1"/>
    <dgm:cxn modelId="{7B160617-86D1-9543-AC1D-24EEDBFFB759}" type="presParOf" srcId="{A6CE220E-5445-42D9-AAF2-BE6A4CF42905}" destId="{F4DB4B76-904B-4366-AF40-EDF1231BA4A9}" srcOrd="1" destOrd="0" presId="urn:microsoft.com/office/officeart/2005/8/layout/hierarchy1"/>
    <dgm:cxn modelId="{00C6F433-B7A0-BA46-9A04-470B8CBDDD3D}" type="presParOf" srcId="{74F69520-7CA8-4095-8123-EBE7FA5095D1}" destId="{6FFFE148-64CF-4B61-BB18-6DF21AF9BF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C66E8-9B5D-4B15-9198-EA0E66210AFE}" type="doc">
      <dgm:prSet loTypeId="urn:microsoft.com/office/officeart/2005/8/layout/process1" loCatId="process" qsTypeId="urn:microsoft.com/office/officeart/2005/8/quickstyle/3d3" qsCatId="3D" csTypeId="urn:microsoft.com/office/officeart/2005/8/colors/accent1_2" csCatId="accent1"/>
      <dgm:spPr/>
      <dgm:t>
        <a:bodyPr/>
        <a:lstStyle/>
        <a:p>
          <a:endParaRPr lang="en-US"/>
        </a:p>
      </dgm:t>
    </dgm:pt>
    <dgm:pt modelId="{B704FD8B-D2C5-4DEB-86DD-6C73AA066ED0}">
      <dgm:prSet/>
      <dgm:spPr/>
      <dgm:t>
        <a:bodyPr/>
        <a:lstStyle/>
        <a:p>
          <a:r>
            <a:rPr lang="en-US" dirty="0"/>
            <a:t>Medical Model</a:t>
          </a:r>
        </a:p>
      </dgm:t>
    </dgm:pt>
    <dgm:pt modelId="{73F36AFB-671F-4FB1-9F70-DAED50B6AEB5}" type="parTrans" cxnId="{A6D2C74A-5995-4D87-9D0E-B9950D8B3742}">
      <dgm:prSet/>
      <dgm:spPr/>
      <dgm:t>
        <a:bodyPr/>
        <a:lstStyle/>
        <a:p>
          <a:endParaRPr lang="en-US"/>
        </a:p>
      </dgm:t>
    </dgm:pt>
    <dgm:pt modelId="{6E8B2FE6-9BEF-40F2-B171-08223559EBFE}" type="sibTrans" cxnId="{A6D2C74A-5995-4D87-9D0E-B9950D8B3742}">
      <dgm:prSet/>
      <dgm:spPr/>
      <dgm:t>
        <a:bodyPr/>
        <a:lstStyle/>
        <a:p>
          <a:endParaRPr lang="en-US"/>
        </a:p>
      </dgm:t>
    </dgm:pt>
    <dgm:pt modelId="{539D6C7D-3ACD-4B00-BBA3-A8C0BD5384C5}">
      <dgm:prSet/>
      <dgm:spPr/>
      <dgm:t>
        <a:bodyPr/>
        <a:lstStyle/>
        <a:p>
          <a:r>
            <a:rPr lang="en-US" dirty="0"/>
            <a:t>Recovery Model</a:t>
          </a:r>
        </a:p>
      </dgm:t>
    </dgm:pt>
    <dgm:pt modelId="{1155E04F-9354-4D0F-9E12-737C6655375B}" type="parTrans" cxnId="{EBEB0DFA-20A2-4B4F-9E8F-C5363B0B8237}">
      <dgm:prSet/>
      <dgm:spPr/>
      <dgm:t>
        <a:bodyPr/>
        <a:lstStyle/>
        <a:p>
          <a:endParaRPr lang="en-US"/>
        </a:p>
      </dgm:t>
    </dgm:pt>
    <dgm:pt modelId="{D3335C4B-3405-41B3-BF33-8D8F85F8E75E}" type="sibTrans" cxnId="{EBEB0DFA-20A2-4B4F-9E8F-C5363B0B8237}">
      <dgm:prSet/>
      <dgm:spPr/>
      <dgm:t>
        <a:bodyPr/>
        <a:lstStyle/>
        <a:p>
          <a:endParaRPr lang="en-US"/>
        </a:p>
      </dgm:t>
    </dgm:pt>
    <dgm:pt modelId="{786EDEE3-9412-462D-90FD-A04E9D80FEE8}">
      <dgm:prSet/>
      <dgm:spPr/>
      <dgm:t>
        <a:bodyPr/>
        <a:lstStyle/>
        <a:p>
          <a:r>
            <a:rPr lang="en-US"/>
            <a:t>Wellness Model  </a:t>
          </a:r>
        </a:p>
      </dgm:t>
    </dgm:pt>
    <dgm:pt modelId="{BB5E6B16-0B1D-48EB-8640-A6DC6D6C5036}" type="parTrans" cxnId="{7FE3E8C2-9FC1-4483-8150-4423E47BF782}">
      <dgm:prSet/>
      <dgm:spPr/>
      <dgm:t>
        <a:bodyPr/>
        <a:lstStyle/>
        <a:p>
          <a:endParaRPr lang="en-US"/>
        </a:p>
      </dgm:t>
    </dgm:pt>
    <dgm:pt modelId="{1E2100CB-788C-4C32-8ED2-0B88E452DE1A}" type="sibTrans" cxnId="{7FE3E8C2-9FC1-4483-8150-4423E47BF782}">
      <dgm:prSet/>
      <dgm:spPr/>
      <dgm:t>
        <a:bodyPr/>
        <a:lstStyle/>
        <a:p>
          <a:endParaRPr lang="en-US"/>
        </a:p>
      </dgm:t>
    </dgm:pt>
    <dgm:pt modelId="{FD7C9175-E857-4B44-B14C-CAC400098FF7}" type="pres">
      <dgm:prSet presAssocID="{B80C66E8-9B5D-4B15-9198-EA0E66210AFE}" presName="Name0" presStyleCnt="0">
        <dgm:presLayoutVars>
          <dgm:dir/>
          <dgm:resizeHandles val="exact"/>
        </dgm:presLayoutVars>
      </dgm:prSet>
      <dgm:spPr/>
      <dgm:t>
        <a:bodyPr/>
        <a:lstStyle/>
        <a:p>
          <a:endParaRPr lang="en-US"/>
        </a:p>
      </dgm:t>
    </dgm:pt>
    <dgm:pt modelId="{9C82A64D-AB42-41DC-8A52-79C5AC448F3A}" type="pres">
      <dgm:prSet presAssocID="{B704FD8B-D2C5-4DEB-86DD-6C73AA066ED0}" presName="node" presStyleLbl="node1" presStyleIdx="0" presStyleCnt="3">
        <dgm:presLayoutVars>
          <dgm:bulletEnabled val="1"/>
        </dgm:presLayoutVars>
      </dgm:prSet>
      <dgm:spPr/>
      <dgm:t>
        <a:bodyPr/>
        <a:lstStyle/>
        <a:p>
          <a:endParaRPr lang="en-US"/>
        </a:p>
      </dgm:t>
    </dgm:pt>
    <dgm:pt modelId="{1A9AD15A-0A31-49C5-9B09-F799A8D8EABC}" type="pres">
      <dgm:prSet presAssocID="{6E8B2FE6-9BEF-40F2-B171-08223559EBFE}" presName="sibTrans" presStyleLbl="sibTrans2D1" presStyleIdx="0" presStyleCnt="2"/>
      <dgm:spPr/>
      <dgm:t>
        <a:bodyPr/>
        <a:lstStyle/>
        <a:p>
          <a:endParaRPr lang="en-US"/>
        </a:p>
      </dgm:t>
    </dgm:pt>
    <dgm:pt modelId="{7D83089A-527E-457E-A9C5-96AF94141F6C}" type="pres">
      <dgm:prSet presAssocID="{6E8B2FE6-9BEF-40F2-B171-08223559EBFE}" presName="connectorText" presStyleLbl="sibTrans2D1" presStyleIdx="0" presStyleCnt="2"/>
      <dgm:spPr/>
      <dgm:t>
        <a:bodyPr/>
        <a:lstStyle/>
        <a:p>
          <a:endParaRPr lang="en-US"/>
        </a:p>
      </dgm:t>
    </dgm:pt>
    <dgm:pt modelId="{855918AC-4485-4169-808A-2892EAB36C9E}" type="pres">
      <dgm:prSet presAssocID="{539D6C7D-3ACD-4B00-BBA3-A8C0BD5384C5}" presName="node" presStyleLbl="node1" presStyleIdx="1" presStyleCnt="3" custLinFactNeighborY="-909">
        <dgm:presLayoutVars>
          <dgm:bulletEnabled val="1"/>
        </dgm:presLayoutVars>
      </dgm:prSet>
      <dgm:spPr/>
      <dgm:t>
        <a:bodyPr/>
        <a:lstStyle/>
        <a:p>
          <a:endParaRPr lang="en-US"/>
        </a:p>
      </dgm:t>
    </dgm:pt>
    <dgm:pt modelId="{F5DE6ECE-D98D-4DE3-B7F4-B817943F423A}" type="pres">
      <dgm:prSet presAssocID="{D3335C4B-3405-41B3-BF33-8D8F85F8E75E}" presName="sibTrans" presStyleLbl="sibTrans2D1" presStyleIdx="1" presStyleCnt="2"/>
      <dgm:spPr/>
      <dgm:t>
        <a:bodyPr/>
        <a:lstStyle/>
        <a:p>
          <a:endParaRPr lang="en-US"/>
        </a:p>
      </dgm:t>
    </dgm:pt>
    <dgm:pt modelId="{B64C14EB-3740-4822-A0B3-F76ECCBE6F9D}" type="pres">
      <dgm:prSet presAssocID="{D3335C4B-3405-41B3-BF33-8D8F85F8E75E}" presName="connectorText" presStyleLbl="sibTrans2D1" presStyleIdx="1" presStyleCnt="2"/>
      <dgm:spPr/>
      <dgm:t>
        <a:bodyPr/>
        <a:lstStyle/>
        <a:p>
          <a:endParaRPr lang="en-US"/>
        </a:p>
      </dgm:t>
    </dgm:pt>
    <dgm:pt modelId="{75F2861F-C568-4EA3-9CA4-E272BEADA4CC}" type="pres">
      <dgm:prSet presAssocID="{786EDEE3-9412-462D-90FD-A04E9D80FEE8}" presName="node" presStyleLbl="node1" presStyleIdx="2" presStyleCnt="3">
        <dgm:presLayoutVars>
          <dgm:bulletEnabled val="1"/>
        </dgm:presLayoutVars>
      </dgm:prSet>
      <dgm:spPr/>
      <dgm:t>
        <a:bodyPr/>
        <a:lstStyle/>
        <a:p>
          <a:endParaRPr lang="en-US"/>
        </a:p>
      </dgm:t>
    </dgm:pt>
  </dgm:ptLst>
  <dgm:cxnLst>
    <dgm:cxn modelId="{EBEB0DFA-20A2-4B4F-9E8F-C5363B0B8237}" srcId="{B80C66E8-9B5D-4B15-9198-EA0E66210AFE}" destId="{539D6C7D-3ACD-4B00-BBA3-A8C0BD5384C5}" srcOrd="1" destOrd="0" parTransId="{1155E04F-9354-4D0F-9E12-737C6655375B}" sibTransId="{D3335C4B-3405-41B3-BF33-8D8F85F8E75E}"/>
    <dgm:cxn modelId="{DA65945E-C1DF-DA4A-965E-00EF0AD1E664}" type="presOf" srcId="{D3335C4B-3405-41B3-BF33-8D8F85F8E75E}" destId="{F5DE6ECE-D98D-4DE3-B7F4-B817943F423A}" srcOrd="0" destOrd="0" presId="urn:microsoft.com/office/officeart/2005/8/layout/process1"/>
    <dgm:cxn modelId="{5DAD3762-6990-F44B-95BF-4B8CA98282E1}" type="presOf" srcId="{6E8B2FE6-9BEF-40F2-B171-08223559EBFE}" destId="{7D83089A-527E-457E-A9C5-96AF94141F6C}" srcOrd="1" destOrd="0" presId="urn:microsoft.com/office/officeart/2005/8/layout/process1"/>
    <dgm:cxn modelId="{353ECEC3-2F2C-CD40-B5CF-50CC53598D93}" type="presOf" srcId="{786EDEE3-9412-462D-90FD-A04E9D80FEE8}" destId="{75F2861F-C568-4EA3-9CA4-E272BEADA4CC}" srcOrd="0" destOrd="0" presId="urn:microsoft.com/office/officeart/2005/8/layout/process1"/>
    <dgm:cxn modelId="{A38A4072-D809-8047-9632-4B1DA2B90BD5}" type="presOf" srcId="{B80C66E8-9B5D-4B15-9198-EA0E66210AFE}" destId="{FD7C9175-E857-4B44-B14C-CAC400098FF7}" srcOrd="0" destOrd="0" presId="urn:microsoft.com/office/officeart/2005/8/layout/process1"/>
    <dgm:cxn modelId="{3CBCDB6F-950E-724D-94CD-4FAE178DC6DA}" type="presOf" srcId="{B704FD8B-D2C5-4DEB-86DD-6C73AA066ED0}" destId="{9C82A64D-AB42-41DC-8A52-79C5AC448F3A}" srcOrd="0" destOrd="0" presId="urn:microsoft.com/office/officeart/2005/8/layout/process1"/>
    <dgm:cxn modelId="{EB3C6813-3B9F-0D44-9416-B081AC6C775E}" type="presOf" srcId="{6E8B2FE6-9BEF-40F2-B171-08223559EBFE}" destId="{1A9AD15A-0A31-49C5-9B09-F799A8D8EABC}" srcOrd="0" destOrd="0" presId="urn:microsoft.com/office/officeart/2005/8/layout/process1"/>
    <dgm:cxn modelId="{A6D2C74A-5995-4D87-9D0E-B9950D8B3742}" srcId="{B80C66E8-9B5D-4B15-9198-EA0E66210AFE}" destId="{B704FD8B-D2C5-4DEB-86DD-6C73AA066ED0}" srcOrd="0" destOrd="0" parTransId="{73F36AFB-671F-4FB1-9F70-DAED50B6AEB5}" sibTransId="{6E8B2FE6-9BEF-40F2-B171-08223559EBFE}"/>
    <dgm:cxn modelId="{F6FD11E8-D57F-2448-97E7-553D1B033626}" type="presOf" srcId="{D3335C4B-3405-41B3-BF33-8D8F85F8E75E}" destId="{B64C14EB-3740-4822-A0B3-F76ECCBE6F9D}" srcOrd="1" destOrd="0" presId="urn:microsoft.com/office/officeart/2005/8/layout/process1"/>
    <dgm:cxn modelId="{3CA85392-8875-BA4E-AD25-E9898CA2887B}" type="presOf" srcId="{539D6C7D-3ACD-4B00-BBA3-A8C0BD5384C5}" destId="{855918AC-4485-4169-808A-2892EAB36C9E}" srcOrd="0" destOrd="0" presId="urn:microsoft.com/office/officeart/2005/8/layout/process1"/>
    <dgm:cxn modelId="{7FE3E8C2-9FC1-4483-8150-4423E47BF782}" srcId="{B80C66E8-9B5D-4B15-9198-EA0E66210AFE}" destId="{786EDEE3-9412-462D-90FD-A04E9D80FEE8}" srcOrd="2" destOrd="0" parTransId="{BB5E6B16-0B1D-48EB-8640-A6DC6D6C5036}" sibTransId="{1E2100CB-788C-4C32-8ED2-0B88E452DE1A}"/>
    <dgm:cxn modelId="{0CE957FB-8398-A342-B7BE-F0BEF0F16CA8}" type="presParOf" srcId="{FD7C9175-E857-4B44-B14C-CAC400098FF7}" destId="{9C82A64D-AB42-41DC-8A52-79C5AC448F3A}" srcOrd="0" destOrd="0" presId="urn:microsoft.com/office/officeart/2005/8/layout/process1"/>
    <dgm:cxn modelId="{B68DCFBC-3347-544A-A637-0401615E12FA}" type="presParOf" srcId="{FD7C9175-E857-4B44-B14C-CAC400098FF7}" destId="{1A9AD15A-0A31-49C5-9B09-F799A8D8EABC}" srcOrd="1" destOrd="0" presId="urn:microsoft.com/office/officeart/2005/8/layout/process1"/>
    <dgm:cxn modelId="{A6FBC1C0-477D-684E-A97D-204F0253AECE}" type="presParOf" srcId="{1A9AD15A-0A31-49C5-9B09-F799A8D8EABC}" destId="{7D83089A-527E-457E-A9C5-96AF94141F6C}" srcOrd="0" destOrd="0" presId="urn:microsoft.com/office/officeart/2005/8/layout/process1"/>
    <dgm:cxn modelId="{419CAB80-8EB7-304C-98FE-C6E9C0700EB6}" type="presParOf" srcId="{FD7C9175-E857-4B44-B14C-CAC400098FF7}" destId="{855918AC-4485-4169-808A-2892EAB36C9E}" srcOrd="2" destOrd="0" presId="urn:microsoft.com/office/officeart/2005/8/layout/process1"/>
    <dgm:cxn modelId="{B0BB68F2-7C27-D340-8476-62D0560377CE}" type="presParOf" srcId="{FD7C9175-E857-4B44-B14C-CAC400098FF7}" destId="{F5DE6ECE-D98D-4DE3-B7F4-B817943F423A}" srcOrd="3" destOrd="0" presId="urn:microsoft.com/office/officeart/2005/8/layout/process1"/>
    <dgm:cxn modelId="{C694367A-917C-CF42-8D7E-B2AE393A1A82}" type="presParOf" srcId="{F5DE6ECE-D98D-4DE3-B7F4-B817943F423A}" destId="{B64C14EB-3740-4822-A0B3-F76ECCBE6F9D}" srcOrd="0" destOrd="0" presId="urn:microsoft.com/office/officeart/2005/8/layout/process1"/>
    <dgm:cxn modelId="{8E62D8F5-284C-9641-A052-9D79791D27E6}" type="presParOf" srcId="{FD7C9175-E857-4B44-B14C-CAC400098FF7}" destId="{75F2861F-C568-4EA3-9CA4-E272BEADA4C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31A29-EE57-4688-A426-53F27A9F645A}">
      <dsp:nvSpPr>
        <dsp:cNvPr id="0" name=""/>
        <dsp:cNvSpPr/>
      </dsp:nvSpPr>
      <dsp:spPr>
        <a:xfrm>
          <a:off x="264771" y="1351905"/>
          <a:ext cx="91440" cy="180602"/>
        </a:xfrm>
        <a:custGeom>
          <a:avLst/>
          <a:gdLst/>
          <a:ahLst/>
          <a:cxnLst/>
          <a:rect l="0" t="0" r="0" b="0"/>
          <a:pathLst>
            <a:path>
              <a:moveTo>
                <a:pt x="45720" y="0"/>
              </a:moveTo>
              <a:lnTo>
                <a:pt x="45720" y="1806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F70C81-FF08-44E7-9F83-ACE6EF71F076}">
      <dsp:nvSpPr>
        <dsp:cNvPr id="0" name=""/>
        <dsp:cNvSpPr/>
      </dsp:nvSpPr>
      <dsp:spPr>
        <a:xfrm>
          <a:off x="310491" y="776978"/>
          <a:ext cx="569234" cy="180602"/>
        </a:xfrm>
        <a:custGeom>
          <a:avLst/>
          <a:gdLst/>
          <a:ahLst/>
          <a:cxnLst/>
          <a:rect l="0" t="0" r="0" b="0"/>
          <a:pathLst>
            <a:path>
              <a:moveTo>
                <a:pt x="569234" y="0"/>
              </a:moveTo>
              <a:lnTo>
                <a:pt x="569234" y="123075"/>
              </a:lnTo>
              <a:lnTo>
                <a:pt x="0" y="123075"/>
              </a:lnTo>
              <a:lnTo>
                <a:pt x="0" y="1806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A70234-FDC4-40AA-A14F-8A1C39F12260}">
      <dsp:nvSpPr>
        <dsp:cNvPr id="0" name=""/>
        <dsp:cNvSpPr/>
      </dsp:nvSpPr>
      <dsp:spPr>
        <a:xfrm>
          <a:off x="1069470" y="1351905"/>
          <a:ext cx="379489" cy="180602"/>
        </a:xfrm>
        <a:custGeom>
          <a:avLst/>
          <a:gdLst/>
          <a:ahLst/>
          <a:cxnLst/>
          <a:rect l="0" t="0" r="0" b="0"/>
          <a:pathLst>
            <a:path>
              <a:moveTo>
                <a:pt x="379489" y="0"/>
              </a:moveTo>
              <a:lnTo>
                <a:pt x="379489" y="123075"/>
              </a:lnTo>
              <a:lnTo>
                <a:pt x="0" y="123075"/>
              </a:lnTo>
              <a:lnTo>
                <a:pt x="0" y="1806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0BBCF-FD33-423F-AAE2-D85F62628C89}">
      <dsp:nvSpPr>
        <dsp:cNvPr id="0" name=""/>
        <dsp:cNvSpPr/>
      </dsp:nvSpPr>
      <dsp:spPr>
        <a:xfrm>
          <a:off x="1448960" y="1351905"/>
          <a:ext cx="379489" cy="180602"/>
        </a:xfrm>
        <a:custGeom>
          <a:avLst/>
          <a:gdLst/>
          <a:ahLst/>
          <a:cxnLst/>
          <a:rect l="0" t="0" r="0" b="0"/>
          <a:pathLst>
            <a:path>
              <a:moveTo>
                <a:pt x="0" y="0"/>
              </a:moveTo>
              <a:lnTo>
                <a:pt x="0" y="123075"/>
              </a:lnTo>
              <a:lnTo>
                <a:pt x="379489" y="123075"/>
              </a:lnTo>
              <a:lnTo>
                <a:pt x="379489" y="1806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ACFD6D-D90B-4102-985B-4C3CE0A3108C}">
      <dsp:nvSpPr>
        <dsp:cNvPr id="0" name=""/>
        <dsp:cNvSpPr/>
      </dsp:nvSpPr>
      <dsp:spPr>
        <a:xfrm>
          <a:off x="879726" y="776978"/>
          <a:ext cx="569234" cy="180602"/>
        </a:xfrm>
        <a:custGeom>
          <a:avLst/>
          <a:gdLst/>
          <a:ahLst/>
          <a:cxnLst/>
          <a:rect l="0" t="0" r="0" b="0"/>
          <a:pathLst>
            <a:path>
              <a:moveTo>
                <a:pt x="0" y="0"/>
              </a:moveTo>
              <a:lnTo>
                <a:pt x="0" y="123075"/>
              </a:lnTo>
              <a:lnTo>
                <a:pt x="569234" y="123075"/>
              </a:lnTo>
              <a:lnTo>
                <a:pt x="569234" y="1806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D3E3C8-6CFC-484E-8168-CF95CD81CE96}">
      <dsp:nvSpPr>
        <dsp:cNvPr id="0" name=""/>
        <dsp:cNvSpPr/>
      </dsp:nvSpPr>
      <dsp:spPr>
        <a:xfrm>
          <a:off x="569234" y="382653"/>
          <a:ext cx="620983" cy="3943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A6867F9-34D3-408D-98CA-F3D013D7396D}">
      <dsp:nvSpPr>
        <dsp:cNvPr id="0" name=""/>
        <dsp:cNvSpPr/>
      </dsp:nvSpPr>
      <dsp:spPr>
        <a:xfrm>
          <a:off x="638232" y="448202"/>
          <a:ext cx="620983" cy="394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Promotion denied</a:t>
          </a:r>
        </a:p>
      </dsp:txBody>
      <dsp:txXfrm>
        <a:off x="649781" y="459751"/>
        <a:ext cx="597885" cy="371226"/>
      </dsp:txXfrm>
    </dsp:sp>
    <dsp:sp modelId="{D51BF56F-2709-44CB-A388-4AD87E5A77F7}">
      <dsp:nvSpPr>
        <dsp:cNvPr id="0" name=""/>
        <dsp:cNvSpPr/>
      </dsp:nvSpPr>
      <dsp:spPr>
        <a:xfrm>
          <a:off x="1138469" y="957580"/>
          <a:ext cx="620983" cy="3943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63CC8B-AA13-4699-99CC-F7159611BC17}">
      <dsp:nvSpPr>
        <dsp:cNvPr id="0" name=""/>
        <dsp:cNvSpPr/>
      </dsp:nvSpPr>
      <dsp:spPr>
        <a:xfrm>
          <a:off x="1207467" y="1023128"/>
          <a:ext cx="620983" cy="394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Lost job</a:t>
          </a:r>
        </a:p>
      </dsp:txBody>
      <dsp:txXfrm>
        <a:off x="1219016" y="1034677"/>
        <a:ext cx="597885" cy="371226"/>
      </dsp:txXfrm>
    </dsp:sp>
    <dsp:sp modelId="{FEAB5038-EF6A-4518-8716-CC0FD04DB4C5}">
      <dsp:nvSpPr>
        <dsp:cNvPr id="0" name=""/>
        <dsp:cNvSpPr/>
      </dsp:nvSpPr>
      <dsp:spPr>
        <a:xfrm>
          <a:off x="1517958" y="1532507"/>
          <a:ext cx="620983" cy="3943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8BE02ED-DF20-480E-89AF-E9DD093DBEBA}">
      <dsp:nvSpPr>
        <dsp:cNvPr id="0" name=""/>
        <dsp:cNvSpPr/>
      </dsp:nvSpPr>
      <dsp:spPr>
        <a:xfrm>
          <a:off x="1586956" y="1598055"/>
          <a:ext cx="620983" cy="394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Divorced </a:t>
          </a:r>
        </a:p>
      </dsp:txBody>
      <dsp:txXfrm>
        <a:off x="1598505" y="1609604"/>
        <a:ext cx="597885" cy="371226"/>
      </dsp:txXfrm>
    </dsp:sp>
    <dsp:sp modelId="{E9BD074C-6D75-47A1-B4DB-5CA8E9B14E83}">
      <dsp:nvSpPr>
        <dsp:cNvPr id="0" name=""/>
        <dsp:cNvSpPr/>
      </dsp:nvSpPr>
      <dsp:spPr>
        <a:xfrm>
          <a:off x="758979" y="1532507"/>
          <a:ext cx="620983" cy="3943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E4F72B2-EAF2-4EC1-8963-21BD2BB062BD}">
      <dsp:nvSpPr>
        <dsp:cNvPr id="0" name=""/>
        <dsp:cNvSpPr/>
      </dsp:nvSpPr>
      <dsp:spPr>
        <a:xfrm>
          <a:off x="827977" y="1598055"/>
          <a:ext cx="620983" cy="394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House foreclosure</a:t>
          </a:r>
        </a:p>
      </dsp:txBody>
      <dsp:txXfrm>
        <a:off x="839526" y="1609604"/>
        <a:ext cx="597885" cy="371226"/>
      </dsp:txXfrm>
    </dsp:sp>
    <dsp:sp modelId="{0E099A13-7C56-4FDB-9A4F-ACF471CA2322}">
      <dsp:nvSpPr>
        <dsp:cNvPr id="0" name=""/>
        <dsp:cNvSpPr/>
      </dsp:nvSpPr>
      <dsp:spPr>
        <a:xfrm>
          <a:off x="0" y="957580"/>
          <a:ext cx="620983" cy="3943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8EC5B82-2B2E-42E1-A931-CCE094B4FA07}">
      <dsp:nvSpPr>
        <dsp:cNvPr id="0" name=""/>
        <dsp:cNvSpPr/>
      </dsp:nvSpPr>
      <dsp:spPr>
        <a:xfrm>
          <a:off x="68998" y="1023128"/>
          <a:ext cx="620983" cy="394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Alcohol abuse</a:t>
          </a:r>
        </a:p>
      </dsp:txBody>
      <dsp:txXfrm>
        <a:off x="80547" y="1034677"/>
        <a:ext cx="597885" cy="371226"/>
      </dsp:txXfrm>
    </dsp:sp>
    <dsp:sp modelId="{2693F1ED-8911-4CE1-9C00-6A3BF5397093}">
      <dsp:nvSpPr>
        <dsp:cNvPr id="0" name=""/>
        <dsp:cNvSpPr/>
      </dsp:nvSpPr>
      <dsp:spPr>
        <a:xfrm>
          <a:off x="0" y="1532507"/>
          <a:ext cx="620983" cy="3943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DB4B76-904B-4366-AF40-EDF1231BA4A9}">
      <dsp:nvSpPr>
        <dsp:cNvPr id="0" name=""/>
        <dsp:cNvSpPr/>
      </dsp:nvSpPr>
      <dsp:spPr>
        <a:xfrm>
          <a:off x="68998" y="1598055"/>
          <a:ext cx="620983" cy="394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Crashed car </a:t>
          </a:r>
        </a:p>
      </dsp:txBody>
      <dsp:txXfrm>
        <a:off x="80547" y="1609604"/>
        <a:ext cx="597885" cy="371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2A64D-AB42-41DC-8A52-79C5AC448F3A}">
      <dsp:nvSpPr>
        <dsp:cNvPr id="0" name=""/>
        <dsp:cNvSpPr/>
      </dsp:nvSpPr>
      <dsp:spPr>
        <a:xfrm>
          <a:off x="5349" y="148983"/>
          <a:ext cx="1598888" cy="95933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Medical Model</a:t>
          </a:r>
        </a:p>
      </dsp:txBody>
      <dsp:txXfrm>
        <a:off x="33447" y="177081"/>
        <a:ext cx="1542692" cy="903137"/>
      </dsp:txXfrm>
    </dsp:sp>
    <dsp:sp modelId="{1A9AD15A-0A31-49C5-9B09-F799A8D8EABC}">
      <dsp:nvSpPr>
        <dsp:cNvPr id="0" name=""/>
        <dsp:cNvSpPr/>
      </dsp:nvSpPr>
      <dsp:spPr>
        <a:xfrm rot="21586608">
          <a:off x="1764125" y="425990"/>
          <a:ext cx="338966" cy="3965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64125" y="505493"/>
        <a:ext cx="237276" cy="237914"/>
      </dsp:txXfrm>
    </dsp:sp>
    <dsp:sp modelId="{855918AC-4485-4169-808A-2892EAB36C9E}">
      <dsp:nvSpPr>
        <dsp:cNvPr id="0" name=""/>
        <dsp:cNvSpPr/>
      </dsp:nvSpPr>
      <dsp:spPr>
        <a:xfrm>
          <a:off x="2243793" y="140263"/>
          <a:ext cx="1598888" cy="95933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Recovery Model</a:t>
          </a:r>
        </a:p>
      </dsp:txBody>
      <dsp:txXfrm>
        <a:off x="2271891" y="168361"/>
        <a:ext cx="1542692" cy="903137"/>
      </dsp:txXfrm>
    </dsp:sp>
    <dsp:sp modelId="{F5DE6ECE-D98D-4DE3-B7F4-B817943F423A}">
      <dsp:nvSpPr>
        <dsp:cNvPr id="0" name=""/>
        <dsp:cNvSpPr/>
      </dsp:nvSpPr>
      <dsp:spPr>
        <a:xfrm rot="13392">
          <a:off x="4002569" y="426065"/>
          <a:ext cx="338966" cy="3965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002569" y="505172"/>
        <a:ext cx="237276" cy="237914"/>
      </dsp:txXfrm>
    </dsp:sp>
    <dsp:sp modelId="{75F2861F-C568-4EA3-9CA4-E272BEADA4CC}">
      <dsp:nvSpPr>
        <dsp:cNvPr id="0" name=""/>
        <dsp:cNvSpPr/>
      </dsp:nvSpPr>
      <dsp:spPr>
        <a:xfrm>
          <a:off x="4482237" y="148983"/>
          <a:ext cx="1598888" cy="95933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a:t>Wellness Model  </a:t>
          </a:r>
        </a:p>
      </dsp:txBody>
      <dsp:txXfrm>
        <a:off x="4510335" y="177081"/>
        <a:ext cx="1542692" cy="9031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596A39-D9BD-F049-80FB-7149FC05AA9D}" type="datetimeFigureOut">
              <a:rPr lang="en-US" smtClean="0"/>
              <a:t>9/12/18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4B6F33-CDFC-D047-9634-D51E8E359535}" type="slidenum">
              <a:rPr lang="en-US" smtClean="0"/>
              <a:t>‹#›</a:t>
            </a:fld>
            <a:endParaRPr lang="en-US"/>
          </a:p>
        </p:txBody>
      </p:sp>
    </p:spTree>
    <p:extLst>
      <p:ext uri="{BB962C8B-B14F-4D97-AF65-F5344CB8AC3E}">
        <p14:creationId xmlns:p14="http://schemas.microsoft.com/office/powerpoint/2010/main" val="2616503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96DB4-7087-FA4B-B79E-B32D272B3032}" type="datetimeFigureOut">
              <a:rPr lang="en-US" smtClean="0"/>
              <a:t>9/12/18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0F7DD-6D16-F44E-8D2A-73894BFF27F7}" type="slidenum">
              <a:rPr lang="en-US" smtClean="0"/>
              <a:t>‹#›</a:t>
            </a:fld>
            <a:endParaRPr lang="en-US"/>
          </a:p>
        </p:txBody>
      </p:sp>
    </p:spTree>
    <p:extLst>
      <p:ext uri="{BB962C8B-B14F-4D97-AF65-F5344CB8AC3E}">
        <p14:creationId xmlns:p14="http://schemas.microsoft.com/office/powerpoint/2010/main" val="22496132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solidFill>
                <a:srgbClr val="000000"/>
              </a:solidFill>
              <a:latin typeface="Monaco" charset="0"/>
              <a:ea typeface="ＭＳ Ｐゴシック" charset="-128"/>
              <a:cs typeface="ＭＳ Ｐゴシック"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52308A27-B5C7-0E48-9149-C8F1AD5251FA}" type="slidenum">
              <a:rPr lang="en-US">
                <a:solidFill>
                  <a:srgbClr val="000000"/>
                </a:solidFill>
                <a:latin typeface="Calibri" charset="0"/>
                <a:ea typeface="ＭＳ Ｐゴシック" charset="-128"/>
                <a:cs typeface="ＭＳ Ｐゴシック" charset="-128"/>
              </a:rPr>
              <a:pPr/>
              <a:t>4</a:t>
            </a:fld>
            <a:endParaRPr lang="en-US">
              <a:solidFill>
                <a:srgbClr val="000000"/>
              </a:solidFill>
              <a:latin typeface="Calibri"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F831B-830D-8243-AC19-C1135AD67D54}" type="datetime1">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311872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C89C7-7B19-4D49-9042-5EBF4760CD66}" type="datetime1">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211965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006DA-2DD6-3D43-8403-156D78E8AFC5}" type="datetime1">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252260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373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985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52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5576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917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9780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8035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946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8CA80-5C32-414A-8EAA-8A715A31C40D}" type="datetime1">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216989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2881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84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978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arkling Picture">
    <p:bg>
      <p:bgPr>
        <a:gradFill flip="none" rotWithShape="1">
          <a:gsLst>
            <a:gs pos="0">
              <a:srgbClr val="F2F2F2"/>
            </a:gs>
            <a:gs pos="100000">
              <a:srgbClr val="A6A6A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rame"/>
          <p:cNvSpPr/>
          <p:nvPr userDrawn="1"/>
        </p:nvSpPr>
        <p:spPr>
          <a:xfrm>
            <a:off x="1128531" y="674223"/>
            <a:ext cx="6886938" cy="5509554"/>
          </a:xfrm>
          <a:prstGeom prst="rect">
            <a:avLst/>
          </a:prstGeom>
          <a:solidFill>
            <a:srgbClr val="FFFFFF"/>
          </a:solidFill>
          <a:ln w="101600" cap="rnd">
            <a:noFill/>
          </a:ln>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6" name="Picture Placeholder 5"/>
          <p:cNvSpPr>
            <a:spLocks noGrp="1"/>
          </p:cNvSpPr>
          <p:nvPr>
            <p:ph type="pic" sz="quarter" idx="13"/>
          </p:nvPr>
        </p:nvSpPr>
        <p:spPr>
          <a:xfrm>
            <a:off x="1936993" y="1320994"/>
            <a:ext cx="5270015" cy="4216012"/>
          </a:xfrm>
          <a:effectLst>
            <a:innerShdw blurRad="38100" dist="12700" dir="18900000">
              <a:prstClr val="black">
                <a:alpha val="79000"/>
              </a:prstClr>
            </a:innerShdw>
          </a:effectLst>
        </p:spPr>
        <p:txBody>
          <a:bodyPr/>
          <a:lstStyle>
            <a:lvl1pPr marL="0" indent="0" algn="ctr">
              <a:buNone/>
              <a:defRPr/>
            </a:lvl1pPr>
          </a:lstStyle>
          <a:p>
            <a:r>
              <a:rPr lang="en-US"/>
              <a:t>Click icon to add picture</a:t>
            </a:r>
          </a:p>
        </p:txBody>
      </p:sp>
      <p:sp>
        <p:nvSpPr>
          <p:cNvPr id="10" name="Sparkle 1"/>
          <p:cNvSpPr>
            <a:spLocks noGrp="1" noChangeAspect="1"/>
          </p:cNvSpPr>
          <p:nvPr>
            <p:ph type="body" sz="quarter" idx="14" hasCustomPrompt="1"/>
          </p:nvPr>
        </p:nvSpPr>
        <p:spPr>
          <a:xfrm>
            <a:off x="884786" y="311121"/>
            <a:ext cx="473202" cy="630936"/>
          </a:xfrm>
          <a:blipFill>
            <a:blip r:embed="rId2"/>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18" name="Sparkle 2"/>
          <p:cNvSpPr>
            <a:spLocks noGrp="1" noChangeAspect="1"/>
          </p:cNvSpPr>
          <p:nvPr>
            <p:ph type="body" sz="quarter" idx="15" hasCustomPrompt="1"/>
          </p:nvPr>
        </p:nvSpPr>
        <p:spPr>
          <a:xfrm>
            <a:off x="1724395" y="1037530"/>
            <a:ext cx="425196" cy="566928"/>
          </a:xfrm>
          <a:blipFill>
            <a:blip r:embed="rId3"/>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19" name="Sparkle 3"/>
          <p:cNvSpPr>
            <a:spLocks noGrp="1" noChangeAspect="1"/>
          </p:cNvSpPr>
          <p:nvPr>
            <p:ph type="body" sz="quarter" idx="16" hasCustomPrompt="1"/>
          </p:nvPr>
        </p:nvSpPr>
        <p:spPr>
          <a:xfrm>
            <a:off x="3494122" y="2005834"/>
            <a:ext cx="528066" cy="704088"/>
          </a:xfrm>
          <a:blipFill>
            <a:blip r:embed="rId4"/>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0" name="Sparkle 4"/>
          <p:cNvSpPr>
            <a:spLocks noGrp="1" noChangeAspect="1"/>
          </p:cNvSpPr>
          <p:nvPr>
            <p:ph type="body" sz="quarter" idx="17" hasCustomPrompt="1"/>
          </p:nvPr>
        </p:nvSpPr>
        <p:spPr>
          <a:xfrm>
            <a:off x="6958584" y="5184962"/>
            <a:ext cx="528066" cy="704088"/>
          </a:xfrm>
          <a:blipFill>
            <a:blip r:embed="rId4"/>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21" name="Sparkle 5"/>
          <p:cNvSpPr>
            <a:spLocks noGrp="1" noChangeAspect="1"/>
          </p:cNvSpPr>
          <p:nvPr>
            <p:ph type="body" sz="quarter" idx="18" hasCustomPrompt="1"/>
          </p:nvPr>
        </p:nvSpPr>
        <p:spPr>
          <a:xfrm>
            <a:off x="7703555" y="5804301"/>
            <a:ext cx="569214" cy="758952"/>
          </a:xfrm>
          <a:blipFill>
            <a:blip r:embed="rId5"/>
            <a:stretch>
              <a:fillRect/>
            </a:stretch>
          </a:blipFill>
        </p:spPr>
        <p:txBody>
          <a:bodyPr lIns="0" tIns="0" rIns="0" bIns="0">
            <a:normAutofit/>
          </a:bodyPr>
          <a:lstStyle>
            <a:lvl1pPr marL="0" indent="0">
              <a:lnSpc>
                <a:spcPct val="100000"/>
              </a:lnSpc>
              <a:spcBef>
                <a:spcPts val="0"/>
              </a:spcBef>
              <a:buNone/>
              <a:defRPr sz="100">
                <a:solidFill>
                  <a:schemeClr val="bg1"/>
                </a:solidFill>
              </a:defRPr>
            </a:lvl1pPr>
            <a:lvl2pPr marL="0" indent="0">
              <a:lnSpc>
                <a:spcPct val="100000"/>
              </a:lnSpc>
              <a:spcBef>
                <a:spcPts val="0"/>
              </a:spcBef>
              <a:buNone/>
              <a:defRPr sz="100">
                <a:solidFill>
                  <a:schemeClr val="bg1"/>
                </a:solidFill>
              </a:defRPr>
            </a:lvl2pPr>
            <a:lvl3pPr marL="0" indent="0">
              <a:lnSpc>
                <a:spcPct val="100000"/>
              </a:lnSpc>
              <a:spcBef>
                <a:spcPts val="0"/>
              </a:spcBef>
              <a:buNone/>
              <a:defRPr sz="100">
                <a:solidFill>
                  <a:schemeClr val="bg1"/>
                </a:solidFill>
              </a:defRPr>
            </a:lvl3pPr>
            <a:lvl4pPr marL="0" indent="0">
              <a:lnSpc>
                <a:spcPct val="100000"/>
              </a:lnSpc>
              <a:spcBef>
                <a:spcPts val="0"/>
              </a:spcBef>
              <a:buNone/>
              <a:defRPr sz="100">
                <a:solidFill>
                  <a:schemeClr val="bg1"/>
                </a:solidFill>
              </a:defRPr>
            </a:lvl4pPr>
            <a:lvl5pPr marL="0" indent="0">
              <a:lnSpc>
                <a:spcPct val="100000"/>
              </a:lnSpc>
              <a:spcBef>
                <a:spcPts val="0"/>
              </a:spcBef>
              <a:buNone/>
              <a:defRPr sz="100">
                <a:solidFill>
                  <a:schemeClr val="bg1"/>
                </a:solidFill>
              </a:defRPr>
            </a:lvl5pPr>
            <a:lvl6pPr marL="0" indent="0">
              <a:lnSpc>
                <a:spcPct val="100000"/>
              </a:lnSpc>
              <a:spcBef>
                <a:spcPts val="0"/>
              </a:spcBef>
              <a:buNone/>
              <a:defRPr sz="100">
                <a:solidFill>
                  <a:schemeClr val="bg1"/>
                </a:solidFill>
              </a:defRPr>
            </a:lvl6pPr>
            <a:lvl7pPr marL="0" indent="0">
              <a:lnSpc>
                <a:spcPct val="100000"/>
              </a:lnSpc>
              <a:spcBef>
                <a:spcPts val="0"/>
              </a:spcBef>
              <a:buNone/>
              <a:defRPr sz="100">
                <a:solidFill>
                  <a:schemeClr val="bg1"/>
                </a:solidFill>
              </a:defRPr>
            </a:lvl7pPr>
            <a:lvl8pPr marL="0" indent="0">
              <a:lnSpc>
                <a:spcPct val="100000"/>
              </a:lnSpc>
              <a:spcBef>
                <a:spcPts val="0"/>
              </a:spcBef>
              <a:buNone/>
              <a:defRPr sz="100">
                <a:solidFill>
                  <a:schemeClr val="bg1"/>
                </a:solidFill>
              </a:defRPr>
            </a:lvl8pPr>
            <a:lvl9pPr marL="0" indent="0">
              <a:lnSpc>
                <a:spcPct val="100000"/>
              </a:lnSpc>
              <a:spcBef>
                <a:spcPts val="0"/>
              </a:spcBef>
              <a:buNone/>
              <a:defRPr sz="100">
                <a:solidFill>
                  <a:schemeClr val="bg1"/>
                </a:solidFill>
              </a:defRPr>
            </a:lvl9pPr>
          </a:lstStyle>
          <a:p>
            <a:pPr lvl="0"/>
            <a:r>
              <a:rPr lang="en-US" dirty="0"/>
              <a:t> </a:t>
            </a:r>
          </a:p>
        </p:txBody>
      </p:sp>
      <p:sp>
        <p:nvSpPr>
          <p:cNvPr id="14" name="Instructions"/>
          <p:cNvSpPr/>
          <p:nvPr userDrawn="1"/>
        </p:nvSpPr>
        <p:spPr>
          <a:xfrm>
            <a:off x="9301469" y="10886"/>
            <a:ext cx="1390005"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If you need to put the sparkles back on top after you change the picture, click the Reset button (Home tab, Slides, Reset).</a:t>
            </a:r>
          </a:p>
          <a:p>
            <a:pPr>
              <a:spcBef>
                <a:spcPts val="600"/>
              </a:spcBef>
            </a:pPr>
            <a:r>
              <a:rPr lang="en-US" sz="16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a:spcBef>
                <a:spcPts val="600"/>
              </a:spcBef>
              <a:defRPr/>
            </a:pPr>
            <a:r>
              <a:rPr lang="en-US" sz="1600" dirty="0">
                <a:solidFill>
                  <a:prstClr val="white">
                    <a:lumMod val="50000"/>
                  </a:prstClr>
                </a:solidFill>
                <a:latin typeface="Calibri Light" panose="020F0302020204030204" pitchFamily="34" charset="0"/>
                <a:cs typeface="Calibri" panose="020F0502020204030204" pitchFamily="34" charset="0"/>
              </a:rPr>
              <a:t>Sample picture courtesy of Bill Staples.</a:t>
            </a:r>
          </a:p>
        </p:txBody>
      </p:sp>
    </p:spTree>
    <p:extLst>
      <p:ext uri="{BB962C8B-B14F-4D97-AF65-F5344CB8AC3E}">
        <p14:creationId xmlns:p14="http://schemas.microsoft.com/office/powerpoint/2010/main" val="979616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xit" presetSubtype="0" fill="hold" grpId="1" nodeType="withEffect">
                                  <p:stCondLst>
                                    <p:cond delay="700"/>
                                  </p:stCondLst>
                                  <p:iterate type="lt">
                                    <p:tmPct val="5000"/>
                                  </p:iterate>
                                  <p:childTnLst>
                                    <p:anim calcmode="lin" valueType="num">
                                      <p:cBhvr>
                                        <p:cTn id="12" dur="500"/>
                                        <p:tgtEl>
                                          <p:spTgt spid="10"/>
                                        </p:tgtEl>
                                        <p:attrNameLst>
                                          <p:attrName>ppt_w</p:attrName>
                                        </p:attrNameLst>
                                      </p:cBhvr>
                                      <p:tavLst>
                                        <p:tav tm="0">
                                          <p:val>
                                            <p:strVal val="ppt_w"/>
                                          </p:val>
                                        </p:tav>
                                        <p:tav tm="100000">
                                          <p:val>
                                            <p:fltVal val="0"/>
                                          </p:val>
                                        </p:tav>
                                      </p:tavLst>
                                    </p:anim>
                                    <p:anim calcmode="lin" valueType="num">
                                      <p:cBhvr>
                                        <p:cTn id="13" dur="500"/>
                                        <p:tgtEl>
                                          <p:spTgt spid="10"/>
                                        </p:tgtEl>
                                        <p:attrNameLst>
                                          <p:attrName>ppt_h</p:attrName>
                                        </p:attrNameLst>
                                      </p:cBhvr>
                                      <p:tavLst>
                                        <p:tav tm="0">
                                          <p:val>
                                            <p:strVal val="ppt_h"/>
                                          </p:val>
                                        </p:tav>
                                        <p:tav tm="100000">
                                          <p:val>
                                            <p:fltVal val="0"/>
                                          </p:val>
                                        </p:tav>
                                      </p:tavLst>
                                    </p:anim>
                                    <p:anim calcmode="lin" valueType="num">
                                      <p:cBhvr>
                                        <p:cTn id="14" dur="500"/>
                                        <p:tgtEl>
                                          <p:spTgt spid="10"/>
                                        </p:tgtEl>
                                        <p:attrNameLst>
                                          <p:attrName>style.rotation</p:attrName>
                                        </p:attrNameLst>
                                      </p:cBhvr>
                                      <p:tavLst>
                                        <p:tav tm="0">
                                          <p:val>
                                            <p:fltVal val="0"/>
                                          </p:val>
                                        </p:tav>
                                        <p:tav tm="100000">
                                          <p:val>
                                            <p:fltVal val="9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31" presetClass="entr" presetSubtype="0" fill="hold" grpId="0" nodeType="withEffect">
                                  <p:stCondLst>
                                    <p:cond delay="200"/>
                                  </p:stCondLst>
                                  <p:iterate type="lt">
                                    <p:tmPct val="5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90"/>
                                          </p:val>
                                        </p:tav>
                                        <p:tav tm="100000">
                                          <p:val>
                                            <p:fltVal val="0"/>
                                          </p:val>
                                        </p:tav>
                                      </p:tavLst>
                                    </p:anim>
                                    <p:animEffect transition="in" filter="fade">
                                      <p:cBhvr>
                                        <p:cTn id="22" dur="500"/>
                                        <p:tgtEl>
                                          <p:spTgt spid="18"/>
                                        </p:tgtEl>
                                      </p:cBhvr>
                                    </p:animEffect>
                                  </p:childTnLst>
                                </p:cTn>
                              </p:par>
                              <p:par>
                                <p:cTn id="23" presetID="31" presetClass="exit" presetSubtype="0" fill="hold" grpId="1" nodeType="withEffect">
                                  <p:stCondLst>
                                    <p:cond delay="900"/>
                                  </p:stCondLst>
                                  <p:iterate type="lt">
                                    <p:tmPct val="5000"/>
                                  </p:iterate>
                                  <p:childTnLst>
                                    <p:anim calcmode="lin" valueType="num">
                                      <p:cBhvr>
                                        <p:cTn id="24" dur="500"/>
                                        <p:tgtEl>
                                          <p:spTgt spid="18"/>
                                        </p:tgtEl>
                                        <p:attrNameLst>
                                          <p:attrName>ppt_w</p:attrName>
                                        </p:attrNameLst>
                                      </p:cBhvr>
                                      <p:tavLst>
                                        <p:tav tm="0">
                                          <p:val>
                                            <p:strVal val="ppt_w"/>
                                          </p:val>
                                        </p:tav>
                                        <p:tav tm="100000">
                                          <p:val>
                                            <p:fltVal val="0"/>
                                          </p:val>
                                        </p:tav>
                                      </p:tavLst>
                                    </p:anim>
                                    <p:anim calcmode="lin" valueType="num">
                                      <p:cBhvr>
                                        <p:cTn id="25" dur="500"/>
                                        <p:tgtEl>
                                          <p:spTgt spid="18"/>
                                        </p:tgtEl>
                                        <p:attrNameLst>
                                          <p:attrName>ppt_h</p:attrName>
                                        </p:attrNameLst>
                                      </p:cBhvr>
                                      <p:tavLst>
                                        <p:tav tm="0">
                                          <p:val>
                                            <p:strVal val="ppt_h"/>
                                          </p:val>
                                        </p:tav>
                                        <p:tav tm="100000">
                                          <p:val>
                                            <p:fltVal val="0"/>
                                          </p:val>
                                        </p:tav>
                                      </p:tavLst>
                                    </p:anim>
                                    <p:anim calcmode="lin" valueType="num">
                                      <p:cBhvr>
                                        <p:cTn id="26" dur="500"/>
                                        <p:tgtEl>
                                          <p:spTgt spid="18"/>
                                        </p:tgtEl>
                                        <p:attrNameLst>
                                          <p:attrName>style.rotation</p:attrName>
                                        </p:attrNameLst>
                                      </p:cBhvr>
                                      <p:tavLst>
                                        <p:tav tm="0">
                                          <p:val>
                                            <p:fltVal val="0"/>
                                          </p:val>
                                        </p:tav>
                                        <p:tav tm="100000">
                                          <p:val>
                                            <p:fltVal val="90"/>
                                          </p:val>
                                        </p:tav>
                                      </p:tavLst>
                                    </p:anim>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31" presetClass="entr" presetSubtype="0" fill="hold" grpId="0" nodeType="withEffect">
                                  <p:stCondLst>
                                    <p:cond delay="400"/>
                                  </p:stCondLst>
                                  <p:iterate type="lt">
                                    <p:tmPct val="500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90"/>
                                          </p:val>
                                        </p:tav>
                                        <p:tav tm="100000">
                                          <p:val>
                                            <p:fltVal val="0"/>
                                          </p:val>
                                        </p:tav>
                                      </p:tavLst>
                                    </p:anim>
                                    <p:animEffect transition="in" filter="fade">
                                      <p:cBhvr>
                                        <p:cTn id="34" dur="500"/>
                                        <p:tgtEl>
                                          <p:spTgt spid="19"/>
                                        </p:tgtEl>
                                      </p:cBhvr>
                                    </p:animEffect>
                                  </p:childTnLst>
                                </p:cTn>
                              </p:par>
                              <p:par>
                                <p:cTn id="35" presetID="31" presetClass="exit" presetSubtype="0" fill="hold" grpId="1" nodeType="withEffect">
                                  <p:stCondLst>
                                    <p:cond delay="1100"/>
                                  </p:stCondLst>
                                  <p:iterate type="lt">
                                    <p:tmPct val="5000"/>
                                  </p:iterate>
                                  <p:childTnLst>
                                    <p:anim calcmode="lin" valueType="num">
                                      <p:cBhvr>
                                        <p:cTn id="36" dur="500"/>
                                        <p:tgtEl>
                                          <p:spTgt spid="19"/>
                                        </p:tgtEl>
                                        <p:attrNameLst>
                                          <p:attrName>ppt_w</p:attrName>
                                        </p:attrNameLst>
                                      </p:cBhvr>
                                      <p:tavLst>
                                        <p:tav tm="0">
                                          <p:val>
                                            <p:strVal val="ppt_w"/>
                                          </p:val>
                                        </p:tav>
                                        <p:tav tm="100000">
                                          <p:val>
                                            <p:fltVal val="0"/>
                                          </p:val>
                                        </p:tav>
                                      </p:tavLst>
                                    </p:anim>
                                    <p:anim calcmode="lin" valueType="num">
                                      <p:cBhvr>
                                        <p:cTn id="37" dur="500"/>
                                        <p:tgtEl>
                                          <p:spTgt spid="19"/>
                                        </p:tgtEl>
                                        <p:attrNameLst>
                                          <p:attrName>ppt_h</p:attrName>
                                        </p:attrNameLst>
                                      </p:cBhvr>
                                      <p:tavLst>
                                        <p:tav tm="0">
                                          <p:val>
                                            <p:strVal val="ppt_h"/>
                                          </p:val>
                                        </p:tav>
                                        <p:tav tm="100000">
                                          <p:val>
                                            <p:fltVal val="0"/>
                                          </p:val>
                                        </p:tav>
                                      </p:tavLst>
                                    </p:anim>
                                    <p:anim calcmode="lin" valueType="num">
                                      <p:cBhvr>
                                        <p:cTn id="38" dur="500"/>
                                        <p:tgtEl>
                                          <p:spTgt spid="19"/>
                                        </p:tgtEl>
                                        <p:attrNameLst>
                                          <p:attrName>style.rotation</p:attrName>
                                        </p:attrNameLst>
                                      </p:cBhvr>
                                      <p:tavLst>
                                        <p:tav tm="0">
                                          <p:val>
                                            <p:fltVal val="0"/>
                                          </p:val>
                                        </p:tav>
                                        <p:tav tm="100000">
                                          <p:val>
                                            <p:fltVal val="90"/>
                                          </p:val>
                                        </p:tav>
                                      </p:tavLst>
                                    </p:anim>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31" presetClass="entr" presetSubtype="0" fill="hold" grpId="0" nodeType="withEffect">
                                  <p:stCondLst>
                                    <p:cond delay="600"/>
                                  </p:stCondLst>
                                  <p:iterate type="lt">
                                    <p:tmPct val="5000"/>
                                  </p:iterate>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style.rotation</p:attrName>
                                        </p:attrNameLst>
                                      </p:cBhvr>
                                      <p:tavLst>
                                        <p:tav tm="0">
                                          <p:val>
                                            <p:fltVal val="90"/>
                                          </p:val>
                                        </p:tav>
                                        <p:tav tm="100000">
                                          <p:val>
                                            <p:fltVal val="0"/>
                                          </p:val>
                                        </p:tav>
                                      </p:tavLst>
                                    </p:anim>
                                    <p:animEffect transition="in" filter="fade">
                                      <p:cBhvr>
                                        <p:cTn id="46" dur="500"/>
                                        <p:tgtEl>
                                          <p:spTgt spid="20"/>
                                        </p:tgtEl>
                                      </p:cBhvr>
                                    </p:animEffect>
                                  </p:childTnLst>
                                </p:cTn>
                              </p:par>
                              <p:par>
                                <p:cTn id="47" presetID="31" presetClass="exit" presetSubtype="0" fill="hold" grpId="1" nodeType="withEffect">
                                  <p:stCondLst>
                                    <p:cond delay="1300"/>
                                  </p:stCondLst>
                                  <p:iterate type="lt">
                                    <p:tmPct val="5000"/>
                                  </p:iterate>
                                  <p:childTnLst>
                                    <p:anim calcmode="lin" valueType="num">
                                      <p:cBhvr>
                                        <p:cTn id="48" dur="500"/>
                                        <p:tgtEl>
                                          <p:spTgt spid="20"/>
                                        </p:tgtEl>
                                        <p:attrNameLst>
                                          <p:attrName>ppt_w</p:attrName>
                                        </p:attrNameLst>
                                      </p:cBhvr>
                                      <p:tavLst>
                                        <p:tav tm="0">
                                          <p:val>
                                            <p:strVal val="ppt_w"/>
                                          </p:val>
                                        </p:tav>
                                        <p:tav tm="100000">
                                          <p:val>
                                            <p:fltVal val="0"/>
                                          </p:val>
                                        </p:tav>
                                      </p:tavLst>
                                    </p:anim>
                                    <p:anim calcmode="lin" valueType="num">
                                      <p:cBhvr>
                                        <p:cTn id="49" dur="500"/>
                                        <p:tgtEl>
                                          <p:spTgt spid="20"/>
                                        </p:tgtEl>
                                        <p:attrNameLst>
                                          <p:attrName>ppt_h</p:attrName>
                                        </p:attrNameLst>
                                      </p:cBhvr>
                                      <p:tavLst>
                                        <p:tav tm="0">
                                          <p:val>
                                            <p:strVal val="ppt_h"/>
                                          </p:val>
                                        </p:tav>
                                        <p:tav tm="100000">
                                          <p:val>
                                            <p:fltVal val="0"/>
                                          </p:val>
                                        </p:tav>
                                      </p:tavLst>
                                    </p:anim>
                                    <p:anim calcmode="lin" valueType="num">
                                      <p:cBhvr>
                                        <p:cTn id="50" dur="500"/>
                                        <p:tgtEl>
                                          <p:spTgt spid="20"/>
                                        </p:tgtEl>
                                        <p:attrNameLst>
                                          <p:attrName>style.rotation</p:attrName>
                                        </p:attrNameLst>
                                      </p:cBhvr>
                                      <p:tavLst>
                                        <p:tav tm="0">
                                          <p:val>
                                            <p:fltVal val="0"/>
                                          </p:val>
                                        </p:tav>
                                        <p:tav tm="100000">
                                          <p:val>
                                            <p:fltVal val="90"/>
                                          </p:val>
                                        </p:tav>
                                      </p:tavLst>
                                    </p:anim>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par>
                                <p:cTn id="53" presetID="31" presetClass="entr" presetSubtype="0" fill="hold" grpId="0" nodeType="withEffect">
                                  <p:stCondLst>
                                    <p:cond delay="800"/>
                                  </p:stCondLst>
                                  <p:iterate type="lt">
                                    <p:tmPct val="5000"/>
                                  </p:iterate>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 calcmode="lin" valueType="num">
                                      <p:cBhvr>
                                        <p:cTn id="57" dur="500" fill="hold"/>
                                        <p:tgtEl>
                                          <p:spTgt spid="21"/>
                                        </p:tgtEl>
                                        <p:attrNameLst>
                                          <p:attrName>style.rotation</p:attrName>
                                        </p:attrNameLst>
                                      </p:cBhvr>
                                      <p:tavLst>
                                        <p:tav tm="0">
                                          <p:val>
                                            <p:fltVal val="90"/>
                                          </p:val>
                                        </p:tav>
                                        <p:tav tm="100000">
                                          <p:val>
                                            <p:fltVal val="0"/>
                                          </p:val>
                                        </p:tav>
                                      </p:tavLst>
                                    </p:anim>
                                    <p:animEffect transition="in" filter="fade">
                                      <p:cBhvr>
                                        <p:cTn id="58" dur="500"/>
                                        <p:tgtEl>
                                          <p:spTgt spid="21"/>
                                        </p:tgtEl>
                                      </p:cBhvr>
                                    </p:animEffect>
                                  </p:childTnLst>
                                </p:cTn>
                              </p:par>
                              <p:par>
                                <p:cTn id="59" presetID="31" presetClass="exit" presetSubtype="0" fill="hold" grpId="1" nodeType="withEffect">
                                  <p:stCondLst>
                                    <p:cond delay="1500"/>
                                  </p:stCondLst>
                                  <p:iterate type="lt">
                                    <p:tmPct val="5000"/>
                                  </p:iterate>
                                  <p:childTnLst>
                                    <p:anim calcmode="lin" valueType="num">
                                      <p:cBhvr>
                                        <p:cTn id="60" dur="500"/>
                                        <p:tgtEl>
                                          <p:spTgt spid="21"/>
                                        </p:tgtEl>
                                        <p:attrNameLst>
                                          <p:attrName>ppt_w</p:attrName>
                                        </p:attrNameLst>
                                      </p:cBhvr>
                                      <p:tavLst>
                                        <p:tav tm="0">
                                          <p:val>
                                            <p:strVal val="ppt_w"/>
                                          </p:val>
                                        </p:tav>
                                        <p:tav tm="100000">
                                          <p:val>
                                            <p:fltVal val="0"/>
                                          </p:val>
                                        </p:tav>
                                      </p:tavLst>
                                    </p:anim>
                                    <p:anim calcmode="lin" valueType="num">
                                      <p:cBhvr>
                                        <p:cTn id="61" dur="500"/>
                                        <p:tgtEl>
                                          <p:spTgt spid="21"/>
                                        </p:tgtEl>
                                        <p:attrNameLst>
                                          <p:attrName>ppt_h</p:attrName>
                                        </p:attrNameLst>
                                      </p:cBhvr>
                                      <p:tavLst>
                                        <p:tav tm="0">
                                          <p:val>
                                            <p:strVal val="ppt_h"/>
                                          </p:val>
                                        </p:tav>
                                        <p:tav tm="100000">
                                          <p:val>
                                            <p:fltVal val="0"/>
                                          </p:val>
                                        </p:tav>
                                      </p:tavLst>
                                    </p:anim>
                                    <p:anim calcmode="lin" valueType="num">
                                      <p:cBhvr>
                                        <p:cTn id="62" dur="500"/>
                                        <p:tgtEl>
                                          <p:spTgt spid="21"/>
                                        </p:tgtEl>
                                        <p:attrNameLst>
                                          <p:attrName>style.rotation</p:attrName>
                                        </p:attrNameLst>
                                      </p:cBhvr>
                                      <p:tavLst>
                                        <p:tav tm="0">
                                          <p:val>
                                            <p:fltVal val="0"/>
                                          </p:val>
                                        </p:tav>
                                        <p:tav tm="100000">
                                          <p:val>
                                            <p:fltVal val="90"/>
                                          </p:val>
                                        </p:tav>
                                      </p:tavLst>
                                    </p:anim>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xmlns:p14="http://schemas.microsoft.com/office/powerpoint/2010/main" presetID="31" presetClass="entr" presetSubtype="0" fill="hold" nodeType="withEffect">
                  <p:stCondLst>
                    <p:cond delay="0"/>
                  </p:stCondLst>
                  <p:iterate type="lt">
                    <p:tmPct val="5000"/>
                  </p:iterate>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 calcmode="lin" valueType="num">
                      <p:cBhvr>
                        <p:cTn dur="500" fill="hold"/>
                        <p:tgtEl>
                          <p:spTgt spid="10"/>
                        </p:tgtEl>
                        <p:attrNameLst>
                          <p:attrName>style.rotation</p:attrName>
                        </p:attrNameLst>
                      </p:cBhvr>
                      <p:tavLst>
                        <p:tav tm="0">
                          <p:val>
                            <p:fltVal val="90"/>
                          </p:val>
                        </p:tav>
                        <p:tav tm="100000">
                          <p:val>
                            <p:fltVal val="0"/>
                          </p:val>
                        </p:tav>
                      </p:tavLst>
                    </p:anim>
                    <p:animEffect transition="in" filter="fade">
                      <p:cBhvr>
                        <p:cTn dur="500"/>
                        <p:tgtEl>
                          <p:spTgt spid="10"/>
                        </p:tgtEl>
                      </p:cBhvr>
                    </p:animEffect>
                  </p:childTnLst>
                </p:cTn>
              </p:par>
            </p:tnLst>
          </p:tmpl>
        </p:tmplLst>
      </p:bldP>
      <p:bldP spid="10" grpId="1" animBg="1">
        <p:tmplLst>
          <p:tmpl>
            <p:tnLst>
              <p:par>
                <p:cTn xmlns:p14="http://schemas.microsoft.com/office/powerpoint/2010/main" presetID="31" presetClass="exit" presetSubtype="0" fill="hold" nodeType="withEffect">
                  <p:stCondLst>
                    <p:cond delay="700"/>
                  </p:stCondLst>
                  <p:iterate type="lt">
                    <p:tmPct val="5000"/>
                  </p:iterate>
                  <p:childTnLst>
                    <p:anim calcmode="lin" valueType="num">
                      <p:cBhvr>
                        <p:cTn dur="500"/>
                        <p:tgtEl>
                          <p:spTgt spid="10"/>
                        </p:tgtEl>
                        <p:attrNameLst>
                          <p:attrName>ppt_w</p:attrName>
                        </p:attrNameLst>
                      </p:cBhvr>
                      <p:tavLst>
                        <p:tav tm="0">
                          <p:val>
                            <p:strVal val="ppt_w"/>
                          </p:val>
                        </p:tav>
                        <p:tav tm="100000">
                          <p:val>
                            <p:fltVal val="0"/>
                          </p:val>
                        </p:tav>
                      </p:tavLst>
                    </p:anim>
                    <p:anim calcmode="lin" valueType="num">
                      <p:cBhvr>
                        <p:cTn dur="500"/>
                        <p:tgtEl>
                          <p:spTgt spid="10"/>
                        </p:tgtEl>
                        <p:attrNameLst>
                          <p:attrName>ppt_h</p:attrName>
                        </p:attrNameLst>
                      </p:cBhvr>
                      <p:tavLst>
                        <p:tav tm="0">
                          <p:val>
                            <p:strVal val="ppt_h"/>
                          </p:val>
                        </p:tav>
                        <p:tav tm="100000">
                          <p:val>
                            <p:fltVal val="0"/>
                          </p:val>
                        </p:tav>
                      </p:tavLst>
                    </p:anim>
                    <p:anim calcmode="lin" valueType="num">
                      <p:cBhvr>
                        <p:cTn dur="500"/>
                        <p:tgtEl>
                          <p:spTgt spid="10"/>
                        </p:tgtEl>
                        <p:attrNameLst>
                          <p:attrName>style.rotation</p:attrName>
                        </p:attrNameLst>
                      </p:cBhvr>
                      <p:tavLst>
                        <p:tav tm="0">
                          <p:val>
                            <p:fltVal val="0"/>
                          </p:val>
                        </p:tav>
                        <p:tav tm="100000">
                          <p:val>
                            <p:fltVal val="90"/>
                          </p:val>
                        </p:tav>
                      </p:tavLst>
                    </p:anim>
                    <p:animEffect transition="out" filter="fade">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P spid="18" grpId="0" animBg="1">
        <p:tmplLst>
          <p:tmpl>
            <p:tnLst>
              <p:par>
                <p:cTn xmlns:p14="http://schemas.microsoft.com/office/powerpoint/2010/main" presetID="31" presetClass="entr" presetSubtype="0" fill="hold" nodeType="withEffect">
                  <p:stCondLst>
                    <p:cond delay="200"/>
                  </p:stCondLst>
                  <p:iterate type="lt">
                    <p:tmPct val="5000"/>
                  </p:iterate>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 calcmode="lin" valueType="num">
                      <p:cBhvr>
                        <p:cTn dur="500" fill="hold"/>
                        <p:tgtEl>
                          <p:spTgt spid="18"/>
                        </p:tgtEl>
                        <p:attrNameLst>
                          <p:attrName>style.rotation</p:attrName>
                        </p:attrNameLst>
                      </p:cBhvr>
                      <p:tavLst>
                        <p:tav tm="0">
                          <p:val>
                            <p:fltVal val="90"/>
                          </p:val>
                        </p:tav>
                        <p:tav tm="100000">
                          <p:val>
                            <p:fltVal val="0"/>
                          </p:val>
                        </p:tav>
                      </p:tavLst>
                    </p:anim>
                    <p:animEffect transition="in" filter="fade">
                      <p:cBhvr>
                        <p:cTn dur="500"/>
                        <p:tgtEl>
                          <p:spTgt spid="18"/>
                        </p:tgtEl>
                      </p:cBhvr>
                    </p:animEffect>
                  </p:childTnLst>
                </p:cTn>
              </p:par>
            </p:tnLst>
          </p:tmpl>
        </p:tmplLst>
      </p:bldP>
      <p:bldP spid="18" grpId="1" animBg="1">
        <p:tmplLst>
          <p:tmpl>
            <p:tnLst>
              <p:par>
                <p:cTn xmlns:p14="http://schemas.microsoft.com/office/powerpoint/2010/main" presetID="31" presetClass="exit" presetSubtype="0" fill="hold" nodeType="withEffect">
                  <p:stCondLst>
                    <p:cond delay="900"/>
                  </p:stCondLst>
                  <p:iterate type="lt">
                    <p:tmPct val="5000"/>
                  </p:iterate>
                  <p:childTnLst>
                    <p:anim calcmode="lin" valueType="num">
                      <p:cBhvr>
                        <p:cTn dur="500"/>
                        <p:tgtEl>
                          <p:spTgt spid="18"/>
                        </p:tgtEl>
                        <p:attrNameLst>
                          <p:attrName>ppt_w</p:attrName>
                        </p:attrNameLst>
                      </p:cBhvr>
                      <p:tavLst>
                        <p:tav tm="0">
                          <p:val>
                            <p:strVal val="ppt_w"/>
                          </p:val>
                        </p:tav>
                        <p:tav tm="100000">
                          <p:val>
                            <p:fltVal val="0"/>
                          </p:val>
                        </p:tav>
                      </p:tavLst>
                    </p:anim>
                    <p:anim calcmode="lin" valueType="num">
                      <p:cBhvr>
                        <p:cTn dur="500"/>
                        <p:tgtEl>
                          <p:spTgt spid="18"/>
                        </p:tgtEl>
                        <p:attrNameLst>
                          <p:attrName>ppt_h</p:attrName>
                        </p:attrNameLst>
                      </p:cBhvr>
                      <p:tavLst>
                        <p:tav tm="0">
                          <p:val>
                            <p:strVal val="ppt_h"/>
                          </p:val>
                        </p:tav>
                        <p:tav tm="100000">
                          <p:val>
                            <p:fltVal val="0"/>
                          </p:val>
                        </p:tav>
                      </p:tavLst>
                    </p:anim>
                    <p:anim calcmode="lin" valueType="num">
                      <p:cBhvr>
                        <p:cTn dur="500"/>
                        <p:tgtEl>
                          <p:spTgt spid="18"/>
                        </p:tgtEl>
                        <p:attrNameLst>
                          <p:attrName>style.rotation</p:attrName>
                        </p:attrNameLst>
                      </p:cBhvr>
                      <p:tavLst>
                        <p:tav tm="0">
                          <p:val>
                            <p:fltVal val="0"/>
                          </p:val>
                        </p:tav>
                        <p:tav tm="100000">
                          <p:val>
                            <p:fltVal val="90"/>
                          </p:val>
                        </p:tav>
                      </p:tavLst>
                    </p:anim>
                    <p:animEffect transition="out" filter="fade">
                      <p:cBhvr>
                        <p:cTn dur="500"/>
                        <p:tgtEl>
                          <p:spTgt spid="18"/>
                        </p:tgtEl>
                      </p:cBhvr>
                    </p:animEffect>
                    <p:set>
                      <p:cBhvr>
                        <p:cTn dur="1" fill="hold">
                          <p:stCondLst>
                            <p:cond delay="499"/>
                          </p:stCondLst>
                        </p:cTn>
                        <p:tgtEl>
                          <p:spTgt spid="18"/>
                        </p:tgtEl>
                        <p:attrNameLst>
                          <p:attrName>style.visibility</p:attrName>
                        </p:attrNameLst>
                      </p:cBhvr>
                      <p:to>
                        <p:strVal val="hidden"/>
                      </p:to>
                    </p:set>
                  </p:childTnLst>
                </p:cTn>
              </p:par>
            </p:tnLst>
          </p:tmpl>
        </p:tmplLst>
      </p:bldP>
      <p:bldP spid="19" grpId="0" animBg="1">
        <p:tmplLst>
          <p:tmpl>
            <p:tnLst>
              <p:par>
                <p:cTn xmlns:p14="http://schemas.microsoft.com/office/powerpoint/2010/main" presetID="31" presetClass="entr" presetSubtype="0" fill="hold" nodeType="withEffect">
                  <p:stCondLst>
                    <p:cond delay="400"/>
                  </p:stCondLst>
                  <p:iterate type="lt">
                    <p:tmPct val="5000"/>
                  </p:iterate>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 calcmode="lin" valueType="num">
                      <p:cBhvr>
                        <p:cTn dur="500" fill="hold"/>
                        <p:tgtEl>
                          <p:spTgt spid="19"/>
                        </p:tgtEl>
                        <p:attrNameLst>
                          <p:attrName>style.rotation</p:attrName>
                        </p:attrNameLst>
                      </p:cBhvr>
                      <p:tavLst>
                        <p:tav tm="0">
                          <p:val>
                            <p:fltVal val="90"/>
                          </p:val>
                        </p:tav>
                        <p:tav tm="100000">
                          <p:val>
                            <p:fltVal val="0"/>
                          </p:val>
                        </p:tav>
                      </p:tavLst>
                    </p:anim>
                    <p:animEffect transition="in" filter="fade">
                      <p:cBhvr>
                        <p:cTn dur="500"/>
                        <p:tgtEl>
                          <p:spTgt spid="19"/>
                        </p:tgtEl>
                      </p:cBhvr>
                    </p:animEffect>
                  </p:childTnLst>
                </p:cTn>
              </p:par>
            </p:tnLst>
          </p:tmpl>
        </p:tmplLst>
      </p:bldP>
      <p:bldP spid="19" grpId="1" animBg="1">
        <p:tmplLst>
          <p:tmpl>
            <p:tnLst>
              <p:par>
                <p:cTn xmlns:p14="http://schemas.microsoft.com/office/powerpoint/2010/main" presetID="31" presetClass="exit" presetSubtype="0" fill="hold" nodeType="withEffect">
                  <p:stCondLst>
                    <p:cond delay="1100"/>
                  </p:stCondLst>
                  <p:iterate type="lt">
                    <p:tmPct val="5000"/>
                  </p:iterate>
                  <p:childTnLst>
                    <p:anim calcmode="lin" valueType="num">
                      <p:cBhvr>
                        <p:cTn dur="500"/>
                        <p:tgtEl>
                          <p:spTgt spid="19"/>
                        </p:tgtEl>
                        <p:attrNameLst>
                          <p:attrName>ppt_w</p:attrName>
                        </p:attrNameLst>
                      </p:cBhvr>
                      <p:tavLst>
                        <p:tav tm="0">
                          <p:val>
                            <p:strVal val="ppt_w"/>
                          </p:val>
                        </p:tav>
                        <p:tav tm="100000">
                          <p:val>
                            <p:fltVal val="0"/>
                          </p:val>
                        </p:tav>
                      </p:tavLst>
                    </p:anim>
                    <p:anim calcmode="lin" valueType="num">
                      <p:cBhvr>
                        <p:cTn dur="500"/>
                        <p:tgtEl>
                          <p:spTgt spid="19"/>
                        </p:tgtEl>
                        <p:attrNameLst>
                          <p:attrName>ppt_h</p:attrName>
                        </p:attrNameLst>
                      </p:cBhvr>
                      <p:tavLst>
                        <p:tav tm="0">
                          <p:val>
                            <p:strVal val="ppt_h"/>
                          </p:val>
                        </p:tav>
                        <p:tav tm="100000">
                          <p:val>
                            <p:fltVal val="0"/>
                          </p:val>
                        </p:tav>
                      </p:tavLst>
                    </p:anim>
                    <p:anim calcmode="lin" valueType="num">
                      <p:cBhvr>
                        <p:cTn dur="500"/>
                        <p:tgtEl>
                          <p:spTgt spid="19"/>
                        </p:tgtEl>
                        <p:attrNameLst>
                          <p:attrName>style.rotation</p:attrName>
                        </p:attrNameLst>
                      </p:cBhvr>
                      <p:tavLst>
                        <p:tav tm="0">
                          <p:val>
                            <p:fltVal val="0"/>
                          </p:val>
                        </p:tav>
                        <p:tav tm="100000">
                          <p:val>
                            <p:fltVal val="90"/>
                          </p:val>
                        </p:tav>
                      </p:tavLst>
                    </p:anim>
                    <p:animEffect transition="out" filter="fade">
                      <p:cBhvr>
                        <p:cTn dur="500"/>
                        <p:tgtEl>
                          <p:spTgt spid="19"/>
                        </p:tgtEl>
                      </p:cBhvr>
                    </p:animEffect>
                    <p:set>
                      <p:cBhvr>
                        <p:cTn dur="1" fill="hold">
                          <p:stCondLst>
                            <p:cond delay="499"/>
                          </p:stCondLst>
                        </p:cTn>
                        <p:tgtEl>
                          <p:spTgt spid="19"/>
                        </p:tgtEl>
                        <p:attrNameLst>
                          <p:attrName>style.visibility</p:attrName>
                        </p:attrNameLst>
                      </p:cBhvr>
                      <p:to>
                        <p:strVal val="hidden"/>
                      </p:to>
                    </p:set>
                  </p:childTnLst>
                </p:cTn>
              </p:par>
            </p:tnLst>
          </p:tmpl>
        </p:tmplLst>
      </p:bldP>
      <p:bldP spid="20" grpId="0" animBg="1">
        <p:tmplLst>
          <p:tmpl>
            <p:tnLst>
              <p:par>
                <p:cTn xmlns:p14="http://schemas.microsoft.com/office/powerpoint/2010/main" presetID="31" presetClass="entr" presetSubtype="0" fill="hold" nodeType="withEffect">
                  <p:stCondLst>
                    <p:cond delay="600"/>
                  </p:stCondLst>
                  <p:iterate type="lt">
                    <p:tmPct val="5000"/>
                  </p:iterate>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 calcmode="lin" valueType="num">
                      <p:cBhvr>
                        <p:cTn dur="500" fill="hold"/>
                        <p:tgtEl>
                          <p:spTgt spid="20"/>
                        </p:tgtEl>
                        <p:attrNameLst>
                          <p:attrName>style.rotation</p:attrName>
                        </p:attrNameLst>
                      </p:cBhvr>
                      <p:tavLst>
                        <p:tav tm="0">
                          <p:val>
                            <p:fltVal val="90"/>
                          </p:val>
                        </p:tav>
                        <p:tav tm="100000">
                          <p:val>
                            <p:fltVal val="0"/>
                          </p:val>
                        </p:tav>
                      </p:tavLst>
                    </p:anim>
                    <p:animEffect transition="in" filter="fade">
                      <p:cBhvr>
                        <p:cTn dur="500"/>
                        <p:tgtEl>
                          <p:spTgt spid="20"/>
                        </p:tgtEl>
                      </p:cBhvr>
                    </p:animEffect>
                  </p:childTnLst>
                </p:cTn>
              </p:par>
            </p:tnLst>
          </p:tmpl>
        </p:tmplLst>
      </p:bldP>
      <p:bldP spid="20" grpId="1" animBg="1">
        <p:tmplLst>
          <p:tmpl>
            <p:tnLst>
              <p:par>
                <p:cTn xmlns:p14="http://schemas.microsoft.com/office/powerpoint/2010/main" presetID="31" presetClass="exit" presetSubtype="0" fill="hold" nodeType="withEffect">
                  <p:stCondLst>
                    <p:cond delay="1300"/>
                  </p:stCondLst>
                  <p:iterate type="lt">
                    <p:tmPct val="5000"/>
                  </p:iterate>
                  <p:childTnLst>
                    <p:anim calcmode="lin" valueType="num">
                      <p:cBhvr>
                        <p:cTn dur="500"/>
                        <p:tgtEl>
                          <p:spTgt spid="20"/>
                        </p:tgtEl>
                        <p:attrNameLst>
                          <p:attrName>ppt_w</p:attrName>
                        </p:attrNameLst>
                      </p:cBhvr>
                      <p:tavLst>
                        <p:tav tm="0">
                          <p:val>
                            <p:strVal val="ppt_w"/>
                          </p:val>
                        </p:tav>
                        <p:tav tm="100000">
                          <p:val>
                            <p:fltVal val="0"/>
                          </p:val>
                        </p:tav>
                      </p:tavLst>
                    </p:anim>
                    <p:anim calcmode="lin" valueType="num">
                      <p:cBhvr>
                        <p:cTn dur="500"/>
                        <p:tgtEl>
                          <p:spTgt spid="20"/>
                        </p:tgtEl>
                        <p:attrNameLst>
                          <p:attrName>ppt_h</p:attrName>
                        </p:attrNameLst>
                      </p:cBhvr>
                      <p:tavLst>
                        <p:tav tm="0">
                          <p:val>
                            <p:strVal val="ppt_h"/>
                          </p:val>
                        </p:tav>
                        <p:tav tm="100000">
                          <p:val>
                            <p:fltVal val="0"/>
                          </p:val>
                        </p:tav>
                      </p:tavLst>
                    </p:anim>
                    <p:anim calcmode="lin" valueType="num">
                      <p:cBhvr>
                        <p:cTn dur="500"/>
                        <p:tgtEl>
                          <p:spTgt spid="20"/>
                        </p:tgtEl>
                        <p:attrNameLst>
                          <p:attrName>style.rotation</p:attrName>
                        </p:attrNameLst>
                      </p:cBhvr>
                      <p:tavLst>
                        <p:tav tm="0">
                          <p:val>
                            <p:fltVal val="0"/>
                          </p:val>
                        </p:tav>
                        <p:tav tm="100000">
                          <p:val>
                            <p:fltVal val="90"/>
                          </p:val>
                        </p:tav>
                      </p:tavLst>
                    </p:anim>
                    <p:animEffect transition="out" filter="fade">
                      <p:cBhvr>
                        <p:cTn dur="500"/>
                        <p:tgtEl>
                          <p:spTgt spid="20"/>
                        </p:tgtEl>
                      </p:cBhvr>
                    </p:animEffect>
                    <p:set>
                      <p:cBhvr>
                        <p:cTn dur="1" fill="hold">
                          <p:stCondLst>
                            <p:cond delay="499"/>
                          </p:stCondLst>
                        </p:cTn>
                        <p:tgtEl>
                          <p:spTgt spid="20"/>
                        </p:tgtEl>
                        <p:attrNameLst>
                          <p:attrName>style.visibility</p:attrName>
                        </p:attrNameLst>
                      </p:cBhvr>
                      <p:to>
                        <p:strVal val="hidden"/>
                      </p:to>
                    </p:set>
                  </p:childTnLst>
                </p:cTn>
              </p:par>
            </p:tnLst>
          </p:tmpl>
        </p:tmplLst>
      </p:bldP>
      <p:bldP spid="21" grpId="0" animBg="1">
        <p:tmplLst>
          <p:tmpl>
            <p:tnLst>
              <p:par>
                <p:cTn xmlns:p14="http://schemas.microsoft.com/office/powerpoint/2010/main" presetID="31" presetClass="entr" presetSubtype="0" fill="hold" nodeType="withEffect">
                  <p:stCondLst>
                    <p:cond delay="800"/>
                  </p:stCondLst>
                  <p:iterate type="lt">
                    <p:tmPct val="5000"/>
                  </p:iterate>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 calcmode="lin" valueType="num">
                      <p:cBhvr>
                        <p:cTn dur="500" fill="hold"/>
                        <p:tgtEl>
                          <p:spTgt spid="21"/>
                        </p:tgtEl>
                        <p:attrNameLst>
                          <p:attrName>style.rotation</p:attrName>
                        </p:attrNameLst>
                      </p:cBhvr>
                      <p:tavLst>
                        <p:tav tm="0">
                          <p:val>
                            <p:fltVal val="90"/>
                          </p:val>
                        </p:tav>
                        <p:tav tm="100000">
                          <p:val>
                            <p:fltVal val="0"/>
                          </p:val>
                        </p:tav>
                      </p:tavLst>
                    </p:anim>
                    <p:animEffect transition="in" filter="fade">
                      <p:cBhvr>
                        <p:cTn dur="500"/>
                        <p:tgtEl>
                          <p:spTgt spid="21"/>
                        </p:tgtEl>
                      </p:cBhvr>
                    </p:animEffect>
                  </p:childTnLst>
                </p:cTn>
              </p:par>
            </p:tnLst>
          </p:tmpl>
        </p:tmplLst>
      </p:bldP>
      <p:bldP spid="21" grpId="1" animBg="1">
        <p:tmplLst>
          <p:tmpl>
            <p:tnLst>
              <p:par>
                <p:cTn xmlns:p14="http://schemas.microsoft.com/office/powerpoint/2010/main" presetID="31" presetClass="exit" presetSubtype="0" fill="hold" nodeType="withEffect">
                  <p:stCondLst>
                    <p:cond delay="1500"/>
                  </p:stCondLst>
                  <p:iterate type="lt">
                    <p:tmPct val="5000"/>
                  </p:iterate>
                  <p:childTnLst>
                    <p:anim calcmode="lin" valueType="num">
                      <p:cBhvr>
                        <p:cTn dur="500"/>
                        <p:tgtEl>
                          <p:spTgt spid="21"/>
                        </p:tgtEl>
                        <p:attrNameLst>
                          <p:attrName>ppt_w</p:attrName>
                        </p:attrNameLst>
                      </p:cBhvr>
                      <p:tavLst>
                        <p:tav tm="0">
                          <p:val>
                            <p:strVal val="ppt_w"/>
                          </p:val>
                        </p:tav>
                        <p:tav tm="100000">
                          <p:val>
                            <p:fltVal val="0"/>
                          </p:val>
                        </p:tav>
                      </p:tavLst>
                    </p:anim>
                    <p:anim calcmode="lin" valueType="num">
                      <p:cBhvr>
                        <p:cTn dur="500"/>
                        <p:tgtEl>
                          <p:spTgt spid="21"/>
                        </p:tgtEl>
                        <p:attrNameLst>
                          <p:attrName>ppt_h</p:attrName>
                        </p:attrNameLst>
                      </p:cBhvr>
                      <p:tavLst>
                        <p:tav tm="0">
                          <p:val>
                            <p:strVal val="ppt_h"/>
                          </p:val>
                        </p:tav>
                        <p:tav tm="100000">
                          <p:val>
                            <p:fltVal val="0"/>
                          </p:val>
                        </p:tav>
                      </p:tavLst>
                    </p:anim>
                    <p:anim calcmode="lin" valueType="num">
                      <p:cBhvr>
                        <p:cTn dur="500"/>
                        <p:tgtEl>
                          <p:spTgt spid="21"/>
                        </p:tgtEl>
                        <p:attrNameLst>
                          <p:attrName>style.rotation</p:attrName>
                        </p:attrNameLst>
                      </p:cBhvr>
                      <p:tavLst>
                        <p:tav tm="0">
                          <p:val>
                            <p:fltVal val="0"/>
                          </p:val>
                        </p:tav>
                        <p:tav tm="100000">
                          <p:val>
                            <p:fltVal val="90"/>
                          </p:val>
                        </p:tav>
                      </p:tavLst>
                    </p:anim>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6A397-D9FE-AB44-9AF1-13C092E7A3A1}" type="datetime1">
              <a:rPr lang="en-US" smtClean="0"/>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3552427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Trebuchet MS"/>
              </a:rPr>
              <a:pPr/>
              <a:t>9/12/18</a:t>
            </a:fld>
            <a:endParaRPr lang="en-US" dirty="0">
              <a:solidFill>
                <a:prstClr val="black">
                  <a:tint val="75000"/>
                </a:prstClr>
              </a:solidFill>
              <a:latin typeface="Trebuchet MS"/>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Trebuchet MS"/>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latin typeface="Trebuchet MS"/>
              </a:rPr>
              <a:pPr/>
              <a:t>‹#›</a:t>
            </a:fld>
            <a:endParaRPr lang="en-US" dirty="0">
              <a:solidFill>
                <a:srgbClr val="90C226"/>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4B9C07-15D2-D04A-8B1A-4D3E42CA5BCD}" type="datetime1">
              <a:rPr lang="en-US" smtClean="0"/>
              <a:t>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233575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6FF8A-7E21-4947-861B-91CD3477DFAA}" type="datetime1">
              <a:rPr lang="en-US" smtClean="0"/>
              <a:t>9/12/18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17169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BE08E-3907-7A48-83E5-6FB103104597}" type="datetime1">
              <a:rPr lang="en-US" smtClean="0"/>
              <a:t>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39876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F4010-EAEE-894A-82E6-19C04AACAC31}" type="datetime1">
              <a:rPr lang="en-US" smtClean="0"/>
              <a:t>9/12/18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250053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00200-CA1A-C041-885F-978B8989F0EB}" type="datetime1">
              <a:rPr lang="en-US" smtClean="0"/>
              <a:t>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151558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E799A6-6E6A-C94B-B202-99939E72DA0E}" type="datetime1">
              <a:rPr lang="en-US" smtClean="0"/>
              <a:t>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849EB-89F6-4850-BEFF-3365B3A5D7CA}" type="slidenum">
              <a:rPr lang="en-US" smtClean="0"/>
              <a:pPr/>
              <a:t>‹#›</a:t>
            </a:fld>
            <a:endParaRPr lang="en-US"/>
          </a:p>
        </p:txBody>
      </p:sp>
    </p:spTree>
    <p:extLst>
      <p:ext uri="{BB962C8B-B14F-4D97-AF65-F5344CB8AC3E}">
        <p14:creationId xmlns:p14="http://schemas.microsoft.com/office/powerpoint/2010/main" val="462075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43D6D-BE10-364D-8BCE-D8B9A1601855}" type="datetime1">
              <a:rPr lang="en-US" smtClean="0"/>
              <a:t>9/12/18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849EB-89F6-4850-BEFF-3365B3A5D7CA}" type="slidenum">
              <a:rPr lang="en-US" smtClean="0"/>
              <a:pPr/>
              <a:t>‹#›</a:t>
            </a:fld>
            <a:endParaRPr lang="en-US"/>
          </a:p>
        </p:txBody>
      </p:sp>
    </p:spTree>
    <p:extLst>
      <p:ext uri="{BB962C8B-B14F-4D97-AF65-F5344CB8AC3E}">
        <p14:creationId xmlns:p14="http://schemas.microsoft.com/office/powerpoint/2010/main" val="1752025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33D6F-55A5-48B0-90F1-7C7D68D5939D}" type="datetimeFigureOut">
              <a:rPr lang="en-US" smtClean="0">
                <a:solidFill>
                  <a:prstClr val="black">
                    <a:tint val="75000"/>
                  </a:prstClr>
                </a:solidFill>
                <a:latin typeface="Calibri"/>
              </a:rPr>
              <a:pPr/>
              <a:t>9/12/18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53106-6116-4A71-81ED-014C144FEBA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977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latin typeface="Trebuchet MS"/>
              </a:rPr>
              <a:pPr defTabSz="457200"/>
              <a:t>9/12/18</a:t>
            </a:fld>
            <a:endParaRPr lang="en-US" dirty="0">
              <a:solidFill>
                <a:prstClr val="black">
                  <a:tint val="75000"/>
                </a:prstClr>
              </a:solidFill>
              <a:latin typeface="Trebuchet MS"/>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latin typeface="Trebuchet MS"/>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latin typeface="Trebuchet MS"/>
              </a:rPr>
              <a:pPr defTabSz="457200"/>
              <a:t>‹#›</a:t>
            </a:fld>
            <a:endParaRPr lang="en-US" dirty="0">
              <a:solidFill>
                <a:srgbClr val="90C226"/>
              </a:solidFill>
              <a:latin typeface="Trebuchet M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3.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3.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7.jpeg"/><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jpeg"/><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earthguardians.org" TargetMode="External"/><Relationship Id="rId4" Type="http://schemas.openxmlformats.org/officeDocument/2006/relationships/hyperlink" Target="http://foodbydesignsystems.org/" TargetMode="External"/><Relationship Id="rId5" Type="http://schemas.openxmlformats.org/officeDocument/2006/relationships/image" Target="../media/image26.jpeg"/><Relationship Id="rId1" Type="http://schemas.openxmlformats.org/officeDocument/2006/relationships/slideLayout" Target="../slideLayouts/slideLayout23.xml"/><Relationship Id="rId2" Type="http://schemas.openxmlformats.org/officeDocument/2006/relationships/hyperlink" Target="cityrepair.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2.jpg"/><Relationship Id="rId3" Type="http://schemas.openxmlformats.org/officeDocument/2006/relationships/hyperlink" Target="http://antiquityoaks.blogspot.com/2013/09/hay-hay-hay.html?utm_source=feedburner&amp;utm_medium=email&amp;utm_campaign=Feed:+AntiquityOaks+(Antiquity+Oak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3.jpg"/><Relationship Id="rId3" Type="http://schemas.openxmlformats.org/officeDocument/2006/relationships/hyperlink" Target="https://en.m.wikipedia.org/wiki/File:StateLibQld_2_174287_Milking_dairy_cows_on_Mallinson%27s_farm,_Mount_Maroon,_Queensland,_1935.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4.jpeg"/><Relationship Id="rId3" Type="http://schemas.openxmlformats.org/officeDocument/2006/relationships/hyperlink" Target="http://www.yesmagazine.org/issues/just-transition/the-hopeful-work-of-turning-appalachias-mountaintop-coal-mines-into-farms-201710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5.JPG"/><Relationship Id="rId3" Type="http://schemas.openxmlformats.org/officeDocument/2006/relationships/hyperlink" Target="http://avintagemom.blogspot.com/2010/06/life-on-vintage-farm.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6.jpg"/><Relationship Id="rId3" Type="http://schemas.openxmlformats.org/officeDocument/2006/relationships/hyperlink" Target="https://commons.wikimedia.org/wiki/File:Ice_fishing-Lake_Harriet-2007-01-20.jp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7.jpg"/><Relationship Id="rId3" Type="http://schemas.openxmlformats.org/officeDocument/2006/relationships/hyperlink" Target="https://en.wikipedia.org/wiki/Sibley_State_Par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8.jpg"/><Relationship Id="rId3" Type="http://schemas.openxmlformats.org/officeDocument/2006/relationships/hyperlink" Target="https://pxhere.com/de/photo/137337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9.jpg"/><Relationship Id="rId3" Type="http://schemas.openxmlformats.org/officeDocument/2006/relationships/hyperlink" Target="http://flickr.com/photos/altuwa/597637939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0.jpg"/><Relationship Id="rId3" Type="http://schemas.openxmlformats.org/officeDocument/2006/relationships/hyperlink" Target="http://vistahumanities16.wikispaces.com/Aequalita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1.JPG"/><Relationship Id="rId3" Type="http://schemas.openxmlformats.org/officeDocument/2006/relationships/hyperlink" Target="https://epo.wikitrans.net/Pig_farmi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3.jpg"/><Relationship Id="rId3" Type="http://schemas.openxmlformats.org/officeDocument/2006/relationships/hyperlink" Target="https://commons.wikimedia.org/wiki/File:Chekhov's_vegetable_garden_Melikhovo.jp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4.jpg"/><Relationship Id="rId3" Type="http://schemas.openxmlformats.org/officeDocument/2006/relationships/hyperlink" Target="http://alphaandtheomega.blogspot.com/2005_09_01_archiv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5.jpg"/><Relationship Id="rId3" Type="http://schemas.openxmlformats.org/officeDocument/2006/relationships/hyperlink" Target="http://www.flickr.com/photos/camophoto/230375581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1" Type="http://schemas.openxmlformats.org/officeDocument/2006/relationships/slideLayout" Target="../slideLayouts/slideLayout25.xml"/><Relationship Id="rId2" Type="http://schemas.openxmlformats.org/officeDocument/2006/relationships/image" Target="../media/image4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jp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6.xml.rels><?xml version="1.0" encoding="UTF-8" standalone="yes"?>
<Relationships xmlns="http://schemas.openxmlformats.org/package/2006/relationships"><Relationship Id="rId3" Type="http://schemas.openxmlformats.org/officeDocument/2006/relationships/hyperlink" Target="http://www.ncmhr.org" TargetMode="External"/><Relationship Id="rId4" Type="http://schemas.openxmlformats.org/officeDocument/2006/relationships/hyperlink" Target="http://www.inaops.org" TargetMode="External"/><Relationship Id="rId5" Type="http://schemas.openxmlformats.org/officeDocument/2006/relationships/hyperlink" Target="mailto:info@inaops.org" TargetMode="External"/><Relationship Id="rId6" Type="http://schemas.openxmlformats.org/officeDocument/2006/relationships/image" Target="../media/image7.pn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jpeg"/><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jpeg"/><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1" y="4572002"/>
            <a:ext cx="5160963" cy="30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ctrTitle"/>
          </p:nvPr>
        </p:nvSpPr>
        <p:spPr>
          <a:xfrm>
            <a:off x="685800" y="1447802"/>
            <a:ext cx="7772400" cy="1470025"/>
          </a:xfrm>
        </p:spPr>
        <p:txBody>
          <a:bodyPr>
            <a:normAutofit/>
          </a:bodyPr>
          <a:lstStyle/>
          <a:p>
            <a:r>
              <a:rPr lang="en-US" sz="3600" dirty="0" smtClean="0"/>
              <a:t>Reconnecting with the Earth for Personal and Global Healing</a:t>
            </a:r>
            <a:endParaRPr lang="en-US" sz="3600" dirty="0"/>
          </a:p>
        </p:txBody>
      </p:sp>
      <p:sp>
        <p:nvSpPr>
          <p:cNvPr id="11" name="Subtitle 10"/>
          <p:cNvSpPr>
            <a:spLocks noGrp="1"/>
          </p:cNvSpPr>
          <p:nvPr>
            <p:ph type="subTitle" idx="1"/>
          </p:nvPr>
        </p:nvSpPr>
        <p:spPr>
          <a:xfrm>
            <a:off x="1371600" y="3048000"/>
            <a:ext cx="6400800" cy="2362200"/>
          </a:xfrm>
        </p:spPr>
        <p:txBody>
          <a:bodyPr>
            <a:normAutofit fontScale="70000" lnSpcReduction="20000"/>
          </a:bodyPr>
          <a:lstStyle/>
          <a:p>
            <a:endParaRPr lang="en-US" sz="1000" dirty="0" smtClean="0">
              <a:solidFill>
                <a:schemeClr val="tx1"/>
              </a:solidFill>
            </a:endParaRPr>
          </a:p>
          <a:p>
            <a:r>
              <a:rPr lang="en-US" dirty="0" smtClean="0">
                <a:solidFill>
                  <a:schemeClr val="tx1"/>
                </a:solidFill>
              </a:rPr>
              <a:t>June 8, 2018</a:t>
            </a:r>
          </a:p>
          <a:p>
            <a:endParaRPr lang="en-US" sz="1200" dirty="0">
              <a:solidFill>
                <a:schemeClr val="tx1"/>
              </a:solidFill>
            </a:endParaRPr>
          </a:p>
          <a:p>
            <a:r>
              <a:rPr lang="en-US" sz="2400" dirty="0" err="1">
                <a:solidFill>
                  <a:schemeClr val="tx1"/>
                </a:solidFill>
              </a:rPr>
              <a:t>Rangi</a:t>
            </a:r>
            <a:r>
              <a:rPr lang="en-US" sz="2400" dirty="0">
                <a:solidFill>
                  <a:schemeClr val="tx1"/>
                </a:solidFill>
              </a:rPr>
              <a:t> </a:t>
            </a:r>
            <a:r>
              <a:rPr lang="en-US" sz="2400" dirty="0" err="1">
                <a:solidFill>
                  <a:schemeClr val="tx1"/>
                </a:solidFill>
              </a:rPr>
              <a:t>Ahipene</a:t>
            </a:r>
            <a:r>
              <a:rPr lang="en-US" sz="2400" dirty="0">
                <a:solidFill>
                  <a:schemeClr val="tx1"/>
                </a:solidFill>
              </a:rPr>
              <a:t>, Maori Chief</a:t>
            </a:r>
          </a:p>
          <a:p>
            <a:r>
              <a:rPr lang="en-US" sz="2400" dirty="0" smtClean="0">
                <a:solidFill>
                  <a:schemeClr val="tx1"/>
                </a:solidFill>
              </a:rPr>
              <a:t>Reverend </a:t>
            </a:r>
            <a:r>
              <a:rPr lang="en-US" sz="2400" dirty="0">
                <a:solidFill>
                  <a:schemeClr val="tx1"/>
                </a:solidFill>
              </a:rPr>
              <a:t>“Luke A. </a:t>
            </a:r>
            <a:r>
              <a:rPr lang="en-US" sz="2400" dirty="0" err="1">
                <a:solidFill>
                  <a:schemeClr val="tx1"/>
                </a:solidFill>
              </a:rPr>
              <a:t>Shootingstar</a:t>
            </a:r>
            <a:r>
              <a:rPr lang="en-US" sz="2400" dirty="0">
                <a:solidFill>
                  <a:schemeClr val="tx1"/>
                </a:solidFill>
              </a:rPr>
              <a:t>” </a:t>
            </a:r>
            <a:r>
              <a:rPr lang="en-US" sz="2400" dirty="0" smtClean="0">
                <a:solidFill>
                  <a:schemeClr val="tx1"/>
                </a:solidFill>
              </a:rPr>
              <a:t>Walters</a:t>
            </a:r>
          </a:p>
          <a:p>
            <a:r>
              <a:rPr lang="en-US" sz="2400" dirty="0" err="1" smtClean="0">
                <a:solidFill>
                  <a:schemeClr val="tx1"/>
                </a:solidFill>
              </a:rPr>
              <a:t>Jode</a:t>
            </a:r>
            <a:r>
              <a:rPr lang="en-US" sz="2400" dirty="0" smtClean="0">
                <a:solidFill>
                  <a:schemeClr val="tx1"/>
                </a:solidFill>
              </a:rPr>
              <a:t> </a:t>
            </a:r>
            <a:r>
              <a:rPr lang="en-US" sz="2400" dirty="0" err="1">
                <a:solidFill>
                  <a:schemeClr val="tx1"/>
                </a:solidFill>
              </a:rPr>
              <a:t>Freyholtz</a:t>
            </a:r>
            <a:r>
              <a:rPr lang="en-US" sz="2400" dirty="0">
                <a:solidFill>
                  <a:schemeClr val="tx1"/>
                </a:solidFill>
              </a:rPr>
              <a:t>-London, Wellness in the Woods</a:t>
            </a:r>
          </a:p>
          <a:p>
            <a:endParaRPr lang="en-US" sz="2400" dirty="0" smtClean="0">
              <a:solidFill>
                <a:schemeClr val="tx1"/>
              </a:solidFill>
            </a:endParaRPr>
          </a:p>
          <a:p>
            <a:r>
              <a:rPr lang="en-US" sz="2400" dirty="0" smtClean="0">
                <a:solidFill>
                  <a:schemeClr val="tx1"/>
                </a:solidFill>
              </a:rPr>
              <a:t>Moderated by Oryx Cohen, National Coalition</a:t>
            </a:r>
          </a:p>
          <a:p>
            <a:r>
              <a:rPr lang="en-US" sz="2400" dirty="0" smtClean="0">
                <a:solidFill>
                  <a:schemeClr val="tx1"/>
                </a:solidFill>
              </a:rPr>
              <a:t>and Martha </a:t>
            </a:r>
            <a:r>
              <a:rPr lang="en-US" sz="2400" dirty="0" err="1" smtClean="0">
                <a:solidFill>
                  <a:schemeClr val="tx1"/>
                </a:solidFill>
              </a:rPr>
              <a:t>Barbone</a:t>
            </a:r>
            <a:r>
              <a:rPr lang="en-US" sz="2400" dirty="0" smtClean="0">
                <a:solidFill>
                  <a:schemeClr val="tx1"/>
                </a:solidFill>
              </a:rPr>
              <a:t>, International Association of Peer Supporters</a:t>
            </a:r>
          </a:p>
          <a:p>
            <a:endParaRPr lang="en-US" sz="2800" dirty="0" smtClean="0">
              <a:solidFill>
                <a:schemeClr val="tx1"/>
              </a:solidFill>
            </a:endParaRPr>
          </a:p>
          <a:p>
            <a:endParaRPr lang="en-US" sz="2800" dirty="0">
              <a:solidFill>
                <a:schemeClr val="tx1"/>
              </a:solidFill>
            </a:endParaRPr>
          </a:p>
        </p:txBody>
      </p:sp>
      <p:pic>
        <p:nvPicPr>
          <p:cNvPr id="2" name="Picture 1" descr="NC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
            <a:ext cx="3722748" cy="762000"/>
          </a:xfrm>
          <a:prstGeom prst="rect">
            <a:avLst/>
          </a:prstGeom>
        </p:spPr>
      </p:pic>
      <p:pic>
        <p:nvPicPr>
          <p:cNvPr id="4" name="Picture 3" descr="inaps_.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76200"/>
            <a:ext cx="3964560" cy="1346200"/>
          </a:xfrm>
          <a:prstGeom prst="rect">
            <a:avLst/>
          </a:prstGeom>
        </p:spPr>
      </p:pic>
    </p:spTree>
    <p:extLst>
      <p:ext uri="{BB962C8B-B14F-4D97-AF65-F5344CB8AC3E}">
        <p14:creationId xmlns:p14="http://schemas.microsoft.com/office/powerpoint/2010/main" val="25082637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1AB92CD-5EF0-4142-965E-8B6EDB399C97}"/>
              </a:ext>
            </a:extLst>
          </p:cNvPr>
          <p:cNvSpPr txBox="1"/>
          <p:nvPr/>
        </p:nvSpPr>
        <p:spPr>
          <a:xfrm>
            <a:off x="1371600" y="1447800"/>
            <a:ext cx="6360795" cy="4870564"/>
          </a:xfrm>
          <a:prstGeom prst="rect">
            <a:avLst/>
          </a:prstGeom>
          <a:noFill/>
        </p:spPr>
        <p:txBody>
          <a:bodyPr wrap="square" rtlCol="0">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“What is crisis?” What does it look like, the absence of wellness?  </a:t>
            </a:r>
          </a:p>
          <a:p>
            <a:pPr>
              <a:lnSpc>
                <a:spcPct val="150000"/>
              </a:lnSpc>
            </a:pPr>
            <a:r>
              <a:rPr lang="en-US" dirty="0">
                <a:solidFill>
                  <a:prstClr val="black"/>
                </a:solidFill>
                <a:latin typeface="Andalus" panose="02020603050405020304" pitchFamily="18" charset="-78"/>
                <a:cs typeface="Andalus" panose="02020603050405020304" pitchFamily="18" charset="-78"/>
              </a:rPr>
              <a:t>If we see the tip of an iceberg, it can be an invitation to see more:</a:t>
            </a:r>
          </a:p>
          <a:p>
            <a:pPr>
              <a:lnSpc>
                <a:spcPct val="150000"/>
              </a:lnSpc>
            </a:pP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pPr>
            <a:r>
              <a:rPr lang="en-US" dirty="0" smtClean="0">
                <a:solidFill>
                  <a:prstClr val="black"/>
                </a:solidFill>
                <a:latin typeface="Andalus" panose="02020603050405020304" pitchFamily="18" charset="-78"/>
                <a:cs typeface="Andalus" panose="02020603050405020304" pitchFamily="18" charset="-78"/>
              </a:rPr>
              <a:t>An </a:t>
            </a:r>
            <a:r>
              <a:rPr lang="en-US" dirty="0">
                <a:solidFill>
                  <a:prstClr val="black"/>
                </a:solidFill>
                <a:latin typeface="Andalus" panose="02020603050405020304" pitchFamily="18" charset="-78"/>
                <a:cs typeface="Andalus" panose="02020603050405020304" pitchFamily="18" charset="-78"/>
              </a:rPr>
              <a:t>example recipe of </a:t>
            </a:r>
            <a:r>
              <a:rPr lang="en-US" dirty="0" smtClean="0">
                <a:solidFill>
                  <a:prstClr val="black"/>
                </a:solidFill>
                <a:latin typeface="Andalus" panose="02020603050405020304" pitchFamily="18" charset="-78"/>
                <a:cs typeface="Andalus" panose="02020603050405020304" pitchFamily="18" charset="-78"/>
              </a:rPr>
              <a:t>crisis:</a:t>
            </a:r>
            <a:endParaRPr lang="en-US" dirty="0">
              <a:solidFill>
                <a:prstClr val="black"/>
              </a:solidFill>
              <a:latin typeface="Andalus" panose="02020603050405020304" pitchFamily="18" charset="-78"/>
              <a:cs typeface="Andalus" panose="02020603050405020304" pitchFamily="18" charset="-78"/>
            </a:endParaRPr>
          </a:p>
          <a:p>
            <a:pPr>
              <a:lnSpc>
                <a:spcPct val="150000"/>
              </a:lnSpc>
            </a:pPr>
            <a:endParaRPr lang="en-US" sz="1000" dirty="0">
              <a:solidFill>
                <a:prstClr val="black"/>
              </a:solidFill>
              <a:latin typeface="Andalus" panose="02020603050405020304" pitchFamily="18" charset="-78"/>
              <a:cs typeface="Andalus" panose="02020603050405020304" pitchFamily="18" charset="-78"/>
            </a:endParaRPr>
          </a:p>
          <a:p>
            <a:pPr>
              <a:lnSpc>
                <a:spcPct val="150000"/>
              </a:lnSpc>
            </a:pPr>
            <a:r>
              <a:rPr lang="en-US" dirty="0">
                <a:solidFill>
                  <a:prstClr val="black"/>
                </a:solidFill>
                <a:latin typeface="Andalus" panose="02020603050405020304" pitchFamily="18" charset="-78"/>
                <a:cs typeface="Andalus" panose="02020603050405020304" pitchFamily="18" charset="-78"/>
              </a:rPr>
              <a:t>Some of us find creating a road map, </a:t>
            </a:r>
          </a:p>
          <a:p>
            <a:pPr>
              <a:lnSpc>
                <a:spcPct val="150000"/>
              </a:lnSpc>
            </a:pPr>
            <a:r>
              <a:rPr lang="en-US" dirty="0">
                <a:solidFill>
                  <a:prstClr val="black"/>
                </a:solidFill>
                <a:latin typeface="Andalus" panose="02020603050405020304" pitchFamily="18" charset="-78"/>
                <a:cs typeface="Andalus" panose="02020603050405020304" pitchFamily="18" charset="-78"/>
              </a:rPr>
              <a:t>like a recipe, to how crisis happened </a:t>
            </a:r>
          </a:p>
          <a:p>
            <a:pPr>
              <a:lnSpc>
                <a:spcPct val="150000"/>
              </a:lnSpc>
            </a:pPr>
            <a:r>
              <a:rPr lang="en-US" dirty="0">
                <a:solidFill>
                  <a:prstClr val="black"/>
                </a:solidFill>
                <a:latin typeface="Andalus" panose="02020603050405020304" pitchFamily="18" charset="-78"/>
                <a:cs typeface="Andalus" panose="02020603050405020304" pitchFamily="18" charset="-78"/>
              </a:rPr>
              <a:t>for them or to find wellness helpful </a:t>
            </a:r>
          </a:p>
          <a:p>
            <a:pPr>
              <a:lnSpc>
                <a:spcPct val="150000"/>
              </a:lnSpc>
            </a:pPr>
            <a:r>
              <a:rPr lang="en-US" dirty="0">
                <a:solidFill>
                  <a:prstClr val="black"/>
                </a:solidFill>
                <a:latin typeface="Andalus" panose="02020603050405020304" pitchFamily="18" charset="-78"/>
                <a:cs typeface="Andalus" panose="02020603050405020304" pitchFamily="18" charset="-78"/>
              </a:rPr>
              <a:t>to improve chances of success on </a:t>
            </a:r>
          </a:p>
          <a:p>
            <a:pPr>
              <a:lnSpc>
                <a:spcPct val="150000"/>
              </a:lnSpc>
            </a:pPr>
            <a:r>
              <a:rPr lang="en-US" dirty="0">
                <a:solidFill>
                  <a:prstClr val="black"/>
                </a:solidFill>
                <a:latin typeface="Andalus" panose="02020603050405020304" pitchFamily="18" charset="-78"/>
                <a:cs typeface="Andalus" panose="02020603050405020304" pitchFamily="18" charset="-78"/>
              </a:rPr>
              <a:t>one’s Journey of Rediscovery.</a:t>
            </a:r>
          </a:p>
        </p:txBody>
      </p:sp>
      <p:sp>
        <p:nvSpPr>
          <p:cNvPr id="9" name="TextBox 8">
            <a:extLst>
              <a:ext uri="{FF2B5EF4-FFF2-40B4-BE49-F238E27FC236}">
                <a16:creationId xmlns:a16="http://schemas.microsoft.com/office/drawing/2014/main" xmlns="" id="{82B062BB-A8E5-446C-9F4B-483F19DF5E98}"/>
              </a:ext>
            </a:extLst>
          </p:cNvPr>
          <p:cNvSpPr txBox="1"/>
          <p:nvPr/>
        </p:nvSpPr>
        <p:spPr>
          <a:xfrm>
            <a:off x="1383031" y="941070"/>
            <a:ext cx="6360795" cy="523220"/>
          </a:xfrm>
          <a:prstGeom prst="rect">
            <a:avLst/>
          </a:prstGeom>
          <a:noFill/>
        </p:spPr>
        <p:txBody>
          <a:bodyPr wrap="square" rtlCol="0">
            <a:spAutoFit/>
          </a:bodyPr>
          <a:lstStyle/>
          <a:p>
            <a:pPr algn="ctr"/>
            <a:r>
              <a:rPr lang="en-US" sz="2800" dirty="0">
                <a:solidFill>
                  <a:prstClr val="black"/>
                </a:solidFill>
                <a:latin typeface="AR JULIAN" panose="02000000000000000000" pitchFamily="2" charset="0"/>
              </a:rPr>
              <a:t>The Journey of Rediscovery</a:t>
            </a:r>
          </a:p>
        </p:txBody>
      </p:sp>
      <p:graphicFrame>
        <p:nvGraphicFramePr>
          <p:cNvPr id="5" name="Diagram 4">
            <a:extLst>
              <a:ext uri="{FF2B5EF4-FFF2-40B4-BE49-F238E27FC236}">
                <a16:creationId xmlns:a16="http://schemas.microsoft.com/office/drawing/2014/main" xmlns="" id="{75599DBC-594D-4F36-9A3D-2C8CE178D630}"/>
              </a:ext>
            </a:extLst>
          </p:cNvPr>
          <p:cNvGraphicFramePr/>
          <p:nvPr>
            <p:extLst>
              <p:ext uri="{D42A27DB-BD31-4B8C-83A1-F6EECF244321}">
                <p14:modId xmlns:p14="http://schemas.microsoft.com/office/powerpoint/2010/main" val="967249709"/>
              </p:ext>
            </p:extLst>
          </p:nvPr>
        </p:nvGraphicFramePr>
        <p:xfrm>
          <a:off x="5487109" y="2851630"/>
          <a:ext cx="2207940" cy="2375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8435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1AB92CD-5EF0-4142-965E-8B6EDB399C97}"/>
              </a:ext>
            </a:extLst>
          </p:cNvPr>
          <p:cNvSpPr txBox="1"/>
          <p:nvPr/>
        </p:nvSpPr>
        <p:spPr>
          <a:xfrm>
            <a:off x="1383031" y="1691643"/>
            <a:ext cx="6086475" cy="2977739"/>
          </a:xfrm>
          <a:prstGeom prst="rect">
            <a:avLst/>
          </a:prstGeom>
          <a:noFill/>
        </p:spPr>
        <p:txBody>
          <a:bodyPr wrap="square" rtlCol="0">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There are many models for maintaining health </a:t>
            </a:r>
          </a:p>
          <a:p>
            <a:pPr>
              <a:lnSpc>
                <a:spcPct val="150000"/>
              </a:lnSpc>
            </a:pPr>
            <a:r>
              <a:rPr lang="en-US" dirty="0">
                <a:solidFill>
                  <a:prstClr val="black"/>
                </a:solidFill>
                <a:latin typeface="Andalus" panose="02020603050405020304" pitchFamily="18" charset="-78"/>
                <a:cs typeface="Andalus" panose="02020603050405020304" pitchFamily="18" charset="-78"/>
              </a:rPr>
              <a:t>and each has their rightful place and value.</a:t>
            </a: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a:lnSpc>
                <a:spcPct val="150000"/>
              </a:lnSpc>
            </a:pPr>
            <a:r>
              <a:rPr lang="en-US" dirty="0">
                <a:solidFill>
                  <a:prstClr val="black"/>
                </a:solidFill>
                <a:latin typeface="Andalus" panose="02020603050405020304" pitchFamily="18" charset="-78"/>
                <a:cs typeface="Andalus" panose="02020603050405020304" pitchFamily="18" charset="-78"/>
              </a:rPr>
              <a:t>Medicine and education are each very helpful </a:t>
            </a:r>
          </a:p>
          <a:p>
            <a:pPr>
              <a:lnSpc>
                <a:spcPct val="150000"/>
              </a:lnSpc>
            </a:pPr>
            <a:r>
              <a:rPr lang="en-US" dirty="0">
                <a:solidFill>
                  <a:prstClr val="black"/>
                </a:solidFill>
                <a:latin typeface="Andalus" panose="02020603050405020304" pitchFamily="18" charset="-78"/>
                <a:cs typeface="Andalus" panose="02020603050405020304" pitchFamily="18" charset="-78"/>
              </a:rPr>
              <a:t>to till the soil for wellness to come again in life </a:t>
            </a:r>
          </a:p>
          <a:p>
            <a:pPr>
              <a:lnSpc>
                <a:spcPct val="150000"/>
              </a:lnSpc>
            </a:pPr>
            <a:r>
              <a:rPr lang="en-US" dirty="0">
                <a:solidFill>
                  <a:prstClr val="black"/>
                </a:solidFill>
                <a:latin typeface="Andalus" panose="02020603050405020304" pitchFamily="18" charset="-78"/>
                <a:cs typeface="Andalus" panose="02020603050405020304" pitchFamily="18" charset="-78"/>
              </a:rPr>
              <a:t>So it may be sustained for a while in the metaphorical garden that is one’s existence.  </a:t>
            </a:r>
          </a:p>
        </p:txBody>
      </p:sp>
      <p:sp>
        <p:nvSpPr>
          <p:cNvPr id="9" name="TextBox 8">
            <a:extLst>
              <a:ext uri="{FF2B5EF4-FFF2-40B4-BE49-F238E27FC236}">
                <a16:creationId xmlns:a16="http://schemas.microsoft.com/office/drawing/2014/main" xmlns="" id="{82B062BB-A8E5-446C-9F4B-483F19DF5E98}"/>
              </a:ext>
            </a:extLst>
          </p:cNvPr>
          <p:cNvSpPr txBox="1"/>
          <p:nvPr/>
        </p:nvSpPr>
        <p:spPr>
          <a:xfrm>
            <a:off x="1383031" y="941070"/>
            <a:ext cx="6360795" cy="523220"/>
          </a:xfrm>
          <a:prstGeom prst="rect">
            <a:avLst/>
          </a:prstGeom>
          <a:noFill/>
        </p:spPr>
        <p:txBody>
          <a:bodyPr wrap="square" rtlCol="0">
            <a:spAutoFit/>
          </a:bodyPr>
          <a:lstStyle/>
          <a:p>
            <a:pPr algn="ctr"/>
            <a:r>
              <a:rPr lang="en-US" sz="2800" dirty="0">
                <a:solidFill>
                  <a:prstClr val="black"/>
                </a:solidFill>
                <a:latin typeface="AR JULIAN" panose="02000000000000000000" pitchFamily="2" charset="0"/>
              </a:rPr>
              <a:t>The Journey of Rediscovery</a:t>
            </a:r>
          </a:p>
        </p:txBody>
      </p:sp>
      <p:graphicFrame>
        <p:nvGraphicFramePr>
          <p:cNvPr id="3" name="Diagram 2">
            <a:extLst>
              <a:ext uri="{FF2B5EF4-FFF2-40B4-BE49-F238E27FC236}">
                <a16:creationId xmlns:a16="http://schemas.microsoft.com/office/drawing/2014/main" xmlns="" id="{6B4A4427-82C3-4EF1-9000-E4705B09E3FD}"/>
              </a:ext>
            </a:extLst>
          </p:cNvPr>
          <p:cNvGraphicFramePr/>
          <p:nvPr>
            <p:extLst>
              <p:ext uri="{D42A27DB-BD31-4B8C-83A1-F6EECF244321}">
                <p14:modId xmlns:p14="http://schemas.microsoft.com/office/powerpoint/2010/main" val="1437133966"/>
              </p:ext>
            </p:extLst>
          </p:nvPr>
        </p:nvGraphicFramePr>
        <p:xfrm>
          <a:off x="1500188" y="4503422"/>
          <a:ext cx="6086475" cy="125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045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a16="http://schemas.microsoft.com/office/drawing/2014/main" xmlns="" id="{6ADFAC5F-84B3-461B-BEC1-D3C66E22060F}"/>
              </a:ext>
            </a:extLst>
          </p:cNvPr>
          <p:cNvSpPr>
            <a:spLocks noChangeArrowheads="1"/>
          </p:cNvSpPr>
          <p:nvPr/>
        </p:nvSpPr>
        <p:spPr bwMode="auto">
          <a:xfrm>
            <a:off x="1825942" y="762060"/>
            <a:ext cx="129606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latin typeface="Calibri"/>
            </a:endParaRPr>
          </a:p>
        </p:txBody>
      </p:sp>
      <p:sp>
        <p:nvSpPr>
          <p:cNvPr id="3" name="Text Placeholder 2">
            <a:extLst>
              <a:ext uri="{FF2B5EF4-FFF2-40B4-BE49-F238E27FC236}">
                <a16:creationId xmlns:a16="http://schemas.microsoft.com/office/drawing/2014/main" xmlns="" id="{CC2A9D98-4457-4793-AFC2-BA020DEFA92E}"/>
              </a:ext>
            </a:extLst>
          </p:cNvPr>
          <p:cNvSpPr>
            <a:spLocks noGrp="1"/>
          </p:cNvSpPr>
          <p:nvPr>
            <p:ph type="body" sz="quarter" idx="14"/>
          </p:nvPr>
        </p:nvSpPr>
        <p:spPr>
          <a:xfrm>
            <a:off x="2705476" y="2971059"/>
            <a:ext cx="468887" cy="639516"/>
          </a:xfrm>
        </p:spPr>
        <p:txBody>
          <a:bodyPr/>
          <a:lstStyle/>
          <a:p>
            <a:endParaRPr lang="en-US" dirty="0"/>
          </a:p>
        </p:txBody>
      </p:sp>
      <p:sp>
        <p:nvSpPr>
          <p:cNvPr id="4" name="Text Placeholder 3">
            <a:extLst>
              <a:ext uri="{FF2B5EF4-FFF2-40B4-BE49-F238E27FC236}">
                <a16:creationId xmlns:a16="http://schemas.microsoft.com/office/drawing/2014/main" xmlns="" id="{94F198A1-E21C-4CBD-9840-7C3D23C9BA85}"/>
              </a:ext>
            </a:extLst>
          </p:cNvPr>
          <p:cNvSpPr>
            <a:spLocks noGrp="1"/>
          </p:cNvSpPr>
          <p:nvPr>
            <p:ph type="body" sz="quarter" idx="15"/>
          </p:nvPr>
        </p:nvSpPr>
        <p:spPr>
          <a:xfrm>
            <a:off x="4668536" y="2716182"/>
            <a:ext cx="421319" cy="574637"/>
          </a:xfrm>
        </p:spPr>
        <p:txBody>
          <a:bodyPr/>
          <a:lstStyle/>
          <a:p>
            <a:endParaRPr lang="en-US" dirty="0"/>
          </a:p>
        </p:txBody>
      </p:sp>
      <p:sp>
        <p:nvSpPr>
          <p:cNvPr id="5" name="Text Placeholder 4">
            <a:extLst>
              <a:ext uri="{FF2B5EF4-FFF2-40B4-BE49-F238E27FC236}">
                <a16:creationId xmlns:a16="http://schemas.microsoft.com/office/drawing/2014/main" xmlns="" id="{8ABDAB3C-B2F0-4445-97F3-BBCBBF53BD05}"/>
              </a:ext>
            </a:extLst>
          </p:cNvPr>
          <p:cNvSpPr>
            <a:spLocks noGrp="1"/>
          </p:cNvSpPr>
          <p:nvPr>
            <p:ph type="body" sz="quarter" idx="16"/>
          </p:nvPr>
        </p:nvSpPr>
        <p:spPr>
          <a:xfrm>
            <a:off x="3425542" y="1800096"/>
            <a:ext cx="523250" cy="713663"/>
          </a:xfrm>
        </p:spPr>
        <p:txBody>
          <a:bodyPr/>
          <a:lstStyle/>
          <a:p>
            <a:endParaRPr lang="en-US"/>
          </a:p>
        </p:txBody>
      </p:sp>
      <p:sp>
        <p:nvSpPr>
          <p:cNvPr id="6" name="Text Placeholder 5">
            <a:extLst>
              <a:ext uri="{FF2B5EF4-FFF2-40B4-BE49-F238E27FC236}">
                <a16:creationId xmlns:a16="http://schemas.microsoft.com/office/drawing/2014/main" xmlns="" id="{43034D17-3A4C-4534-8B28-6F48744A0879}"/>
              </a:ext>
            </a:extLst>
          </p:cNvPr>
          <p:cNvSpPr>
            <a:spLocks noGrp="1"/>
          </p:cNvSpPr>
          <p:nvPr>
            <p:ph type="body" sz="quarter" idx="17"/>
          </p:nvPr>
        </p:nvSpPr>
        <p:spPr>
          <a:xfrm>
            <a:off x="4209336" y="4116652"/>
            <a:ext cx="523250" cy="713663"/>
          </a:xfrm>
        </p:spPr>
        <p:txBody>
          <a:bodyPr/>
          <a:lstStyle/>
          <a:p>
            <a:endParaRPr lang="en-US" dirty="0"/>
          </a:p>
        </p:txBody>
      </p:sp>
      <p:sp>
        <p:nvSpPr>
          <p:cNvPr id="7" name="Text Placeholder 6">
            <a:extLst>
              <a:ext uri="{FF2B5EF4-FFF2-40B4-BE49-F238E27FC236}">
                <a16:creationId xmlns:a16="http://schemas.microsoft.com/office/drawing/2014/main" xmlns="" id="{97B6A836-7780-4C64-8549-CEF67BB22DAB}"/>
              </a:ext>
            </a:extLst>
          </p:cNvPr>
          <p:cNvSpPr>
            <a:spLocks noGrp="1"/>
          </p:cNvSpPr>
          <p:nvPr>
            <p:ph type="body" sz="quarter" idx="18"/>
          </p:nvPr>
        </p:nvSpPr>
        <p:spPr>
          <a:xfrm>
            <a:off x="2892352" y="4135819"/>
            <a:ext cx="564023" cy="769273"/>
          </a:xfrm>
        </p:spPr>
        <p:txBody>
          <a:bodyPr/>
          <a:lstStyle/>
          <a:p>
            <a:endParaRPr lang="en-US" dirty="0"/>
          </a:p>
        </p:txBody>
      </p:sp>
      <p:sp>
        <p:nvSpPr>
          <p:cNvPr id="8" name="Rectangle 2">
            <a:extLst>
              <a:ext uri="{FF2B5EF4-FFF2-40B4-BE49-F238E27FC236}">
                <a16:creationId xmlns:a16="http://schemas.microsoft.com/office/drawing/2014/main" xmlns="" id="{C406B62A-7A49-40C5-B877-AD6B052E2269}"/>
              </a:ext>
            </a:extLst>
          </p:cNvPr>
          <p:cNvSpPr>
            <a:spLocks noChangeArrowheads="1"/>
          </p:cNvSpPr>
          <p:nvPr/>
        </p:nvSpPr>
        <p:spPr bwMode="auto">
          <a:xfrm>
            <a:off x="2314575" y="2358450"/>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Calibri"/>
            </a:endParaRPr>
          </a:p>
        </p:txBody>
      </p:sp>
      <p:sp>
        <p:nvSpPr>
          <p:cNvPr id="12" name="TextBox 11">
            <a:extLst>
              <a:ext uri="{FF2B5EF4-FFF2-40B4-BE49-F238E27FC236}">
                <a16:creationId xmlns:a16="http://schemas.microsoft.com/office/drawing/2014/main" xmlns="" id="{88384634-F43A-4FC4-B3E8-9AC36DBEDF0C}"/>
              </a:ext>
            </a:extLst>
          </p:cNvPr>
          <p:cNvSpPr txBox="1"/>
          <p:nvPr/>
        </p:nvSpPr>
        <p:spPr>
          <a:xfrm>
            <a:off x="1651016" y="969584"/>
            <a:ext cx="6240780" cy="677108"/>
          </a:xfrm>
          <a:prstGeom prst="rect">
            <a:avLst/>
          </a:prstGeom>
          <a:noFill/>
        </p:spPr>
        <p:txBody>
          <a:bodyPr wrap="square" rtlCol="0">
            <a:spAutoFit/>
          </a:bodyPr>
          <a:lstStyle/>
          <a:p>
            <a:pPr algn="ctr"/>
            <a:r>
              <a:rPr lang="en-US" sz="2000" dirty="0">
                <a:solidFill>
                  <a:prstClr val="black"/>
                </a:solidFill>
                <a:latin typeface="Andalus" panose="02020603050405020304" pitchFamily="18" charset="-78"/>
                <a:cs typeface="Andalus" panose="02020603050405020304" pitchFamily="18" charset="-78"/>
              </a:rPr>
              <a:t>The 8 Dimensions of </a:t>
            </a:r>
            <a:r>
              <a:rPr lang="en-US" sz="2000" dirty="0" smtClean="0">
                <a:solidFill>
                  <a:prstClr val="black"/>
                </a:solidFill>
                <a:latin typeface="Andalus" panose="02020603050405020304" pitchFamily="18" charset="-78"/>
                <a:cs typeface="Andalus" panose="02020603050405020304" pitchFamily="18" charset="-78"/>
              </a:rPr>
              <a:t>Wellness </a:t>
            </a:r>
          </a:p>
          <a:p>
            <a:pPr marL="285750" indent="-285750">
              <a:buFont typeface="Arial"/>
              <a:buChar char="•"/>
            </a:pPr>
            <a:r>
              <a:rPr lang="en-US" dirty="0">
                <a:solidFill>
                  <a:prstClr val="black"/>
                </a:solidFill>
                <a:latin typeface="Andalus" panose="02020603050405020304" pitchFamily="18" charset="-78"/>
                <a:cs typeface="Andalus" panose="02020603050405020304" pitchFamily="18" charset="-78"/>
              </a:rPr>
              <a:t>R</a:t>
            </a:r>
            <a:r>
              <a:rPr lang="en-US" dirty="0" smtClean="0">
                <a:solidFill>
                  <a:prstClr val="black"/>
                </a:solidFill>
                <a:latin typeface="Andalus" panose="02020603050405020304" pitchFamily="18" charset="-78"/>
                <a:cs typeface="Andalus" panose="02020603050405020304" pitchFamily="18" charset="-78"/>
              </a:rPr>
              <a:t>ecognized </a:t>
            </a:r>
            <a:r>
              <a:rPr lang="en-US" dirty="0">
                <a:solidFill>
                  <a:prstClr val="black"/>
                </a:solidFill>
                <a:latin typeface="Andalus" panose="02020603050405020304" pitchFamily="18" charset="-78"/>
                <a:cs typeface="Andalus" panose="02020603050405020304" pitchFamily="18" charset="-78"/>
              </a:rPr>
              <a:t>as the center of the Wellness Model</a:t>
            </a:r>
          </a:p>
        </p:txBody>
      </p:sp>
      <p:pic>
        <p:nvPicPr>
          <p:cNvPr id="14" name="Picture 13">
            <a:extLst>
              <a:ext uri="{FF2B5EF4-FFF2-40B4-BE49-F238E27FC236}">
                <a16:creationId xmlns:a16="http://schemas.microsoft.com/office/drawing/2014/main" xmlns="" id="{6493E97F-59C8-4368-990E-845A5F8543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1200" y="1752600"/>
            <a:ext cx="4989194" cy="4498103"/>
          </a:xfrm>
          <a:prstGeom prst="rect">
            <a:avLst/>
          </a:prstGeom>
        </p:spPr>
      </p:pic>
    </p:spTree>
    <p:extLst>
      <p:ext uri="{BB962C8B-B14F-4D97-AF65-F5344CB8AC3E}">
        <p14:creationId xmlns:p14="http://schemas.microsoft.com/office/powerpoint/2010/main" val="24798015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EA761937-0994-4F42-B28E-FFCEC33C83AF}"/>
              </a:ext>
            </a:extLst>
          </p:cNvPr>
          <p:cNvSpPr txBox="1"/>
          <p:nvPr/>
        </p:nvSpPr>
        <p:spPr>
          <a:xfrm>
            <a:off x="1447800" y="762000"/>
            <a:ext cx="6300788" cy="6032421"/>
          </a:xfrm>
          <a:prstGeom prst="rect">
            <a:avLst/>
          </a:prstGeom>
          <a:solidFill>
            <a:schemeClr val="bg1"/>
          </a:solidFill>
          <a:effectLst>
            <a:softEdge rad="317500"/>
          </a:effectLst>
        </p:spPr>
        <p:txBody>
          <a:bodyPr wrap="square" rtlCol="0">
            <a:spAutoFit/>
          </a:bodyPr>
          <a:lstStyle/>
          <a:p>
            <a:endParaRPr lang="en-US" dirty="0">
              <a:solidFill>
                <a:prstClr val="black"/>
              </a:solidFill>
              <a:latin typeface="Calibri"/>
            </a:endParaRPr>
          </a:p>
          <a:p>
            <a:pPr marL="0" lvl="1" algn="ctr">
              <a:lnSpc>
                <a:spcPct val="150000"/>
              </a:lnSpc>
            </a:pPr>
            <a:r>
              <a:rPr lang="en-US" dirty="0">
                <a:solidFill>
                  <a:prstClr val="black"/>
                </a:solidFill>
                <a:latin typeface="Andalus" panose="02020603050405020304" pitchFamily="18" charset="-78"/>
                <a:cs typeface="Andalus" panose="02020603050405020304" pitchFamily="18" charset="-78"/>
              </a:rPr>
              <a:t>The Journey of Rediscovery eventually leads to sustainable wellness support… </a:t>
            </a:r>
          </a:p>
          <a:p>
            <a:pPr marL="0" lvl="1" algn="ctr">
              <a:lnSpc>
                <a:spcPct val="150000"/>
              </a:lnSpc>
            </a:pPr>
            <a:r>
              <a:rPr lang="en-US" dirty="0">
                <a:solidFill>
                  <a:prstClr val="black"/>
                </a:solidFill>
                <a:latin typeface="Andalus" panose="02020603050405020304" pitchFamily="18" charset="-78"/>
                <a:cs typeface="Andalus" panose="02020603050405020304" pitchFamily="18" charset="-78"/>
              </a:rPr>
              <a:t>which, when taken to a higher level is another way of saying “</a:t>
            </a:r>
            <a:r>
              <a:rPr lang="en-US" i="1" dirty="0">
                <a:solidFill>
                  <a:prstClr val="black"/>
                </a:solidFill>
                <a:latin typeface="Andalus" panose="02020603050405020304" pitchFamily="18" charset="-78"/>
                <a:cs typeface="Andalus" panose="02020603050405020304" pitchFamily="18" charset="-78"/>
              </a:rPr>
              <a:t>permaculture</a:t>
            </a:r>
            <a:r>
              <a:rPr lang="en-US" dirty="0">
                <a:solidFill>
                  <a:prstClr val="black"/>
                </a:solidFill>
                <a:latin typeface="Andalus" panose="02020603050405020304" pitchFamily="18" charset="-78"/>
                <a:cs typeface="Andalus" panose="02020603050405020304" pitchFamily="18" charset="-78"/>
              </a:rPr>
              <a:t>.</a:t>
            </a:r>
            <a:r>
              <a:rPr lang="en-US" dirty="0" smtClean="0">
                <a:solidFill>
                  <a:prstClr val="black"/>
                </a:solidFill>
                <a:latin typeface="Andalus" panose="02020603050405020304" pitchFamily="18" charset="-78"/>
                <a:cs typeface="Andalus" panose="02020603050405020304" pitchFamily="18" charset="-78"/>
              </a:rPr>
              <a:t>”</a:t>
            </a:r>
            <a:endParaRPr lang="en-US" sz="1400" dirty="0">
              <a:solidFill>
                <a:prstClr val="black"/>
              </a:solidFill>
              <a:latin typeface="Andalus" panose="02020603050405020304" pitchFamily="18" charset="-78"/>
              <a:cs typeface="Andalus" panose="02020603050405020304" pitchFamily="18" charset="-78"/>
            </a:endParaRPr>
          </a:p>
          <a:p>
            <a:pPr algn="ctr"/>
            <a:r>
              <a:rPr lang="en-US" sz="2400" b="1" dirty="0">
                <a:solidFill>
                  <a:srgbClr val="4472C4">
                    <a:lumMod val="75000"/>
                  </a:srgbClr>
                </a:solidFill>
                <a:latin typeface="Carmine Tango" panose="03040402040505080204" pitchFamily="66" charset="0"/>
              </a:rPr>
              <a:t>…Just one drop is all it takes…</a:t>
            </a: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pPr algn="ctr"/>
            <a:r>
              <a:rPr lang="en-US" sz="2400" b="1" dirty="0">
                <a:solidFill>
                  <a:srgbClr val="4472C4">
                    <a:lumMod val="75000"/>
                  </a:srgbClr>
                </a:solidFill>
                <a:latin typeface="Carmine Tango" panose="03040402040505080204" pitchFamily="66" charset="0"/>
              </a:rPr>
              <a:t>…to Initiate Ripples of Wellness</a:t>
            </a:r>
            <a:r>
              <a:rPr lang="en-US" sz="2400" b="1" dirty="0" smtClean="0">
                <a:solidFill>
                  <a:srgbClr val="4472C4">
                    <a:lumMod val="75000"/>
                  </a:srgbClr>
                </a:solidFill>
                <a:latin typeface="Carmine Tango" panose="03040402040505080204" pitchFamily="66" charset="0"/>
              </a:rPr>
              <a:t>…</a:t>
            </a:r>
            <a:endParaRPr lang="en-US" dirty="0">
              <a:solidFill>
                <a:prstClr val="black"/>
              </a:solidFill>
              <a:latin typeface="Calibri"/>
            </a:endParaRPr>
          </a:p>
          <a:p>
            <a:pPr algn="ctr">
              <a:lnSpc>
                <a:spcPct val="150000"/>
              </a:lnSpc>
            </a:pPr>
            <a:r>
              <a:rPr lang="en-US" dirty="0">
                <a:solidFill>
                  <a:prstClr val="black"/>
                </a:solidFill>
                <a:latin typeface="Andalus" panose="02020603050405020304" pitchFamily="18" charset="-78"/>
                <a:cs typeface="Andalus" panose="02020603050405020304" pitchFamily="18" charset="-78"/>
              </a:rPr>
              <a:t>On the Journey of Rediscovering Wellness, we raise awareness in our story, </a:t>
            </a:r>
          </a:p>
          <a:p>
            <a:pPr algn="ctr">
              <a:lnSpc>
                <a:spcPct val="150000"/>
              </a:lnSpc>
            </a:pPr>
            <a:r>
              <a:rPr lang="en-US" dirty="0">
                <a:solidFill>
                  <a:prstClr val="black"/>
                </a:solidFill>
                <a:latin typeface="Andalus" panose="02020603050405020304" pitchFamily="18" charset="-78"/>
                <a:cs typeface="Andalus" panose="02020603050405020304" pitchFamily="18" charset="-78"/>
              </a:rPr>
              <a:t>history or herstory, of how our influential ripples led to wellness…or to woe…</a:t>
            </a:r>
          </a:p>
          <a:p>
            <a:pPr algn="ctr"/>
            <a:endParaRPr lang="en-US" dirty="0">
              <a:solidFill>
                <a:prstClr val="black"/>
              </a:solidFill>
              <a:latin typeface="Calibri"/>
            </a:endParaRPr>
          </a:p>
        </p:txBody>
      </p:sp>
      <p:sp>
        <p:nvSpPr>
          <p:cNvPr id="18" name="Rectangle 17">
            <a:extLst>
              <a:ext uri="{FF2B5EF4-FFF2-40B4-BE49-F238E27FC236}">
                <a16:creationId xmlns:a16="http://schemas.microsoft.com/office/drawing/2014/main" xmlns="" id="{6F269C7A-CD78-4214-98D0-12D65B24784C}"/>
              </a:ext>
            </a:extLst>
          </p:cNvPr>
          <p:cNvSpPr/>
          <p:nvPr/>
        </p:nvSpPr>
        <p:spPr>
          <a:xfrm>
            <a:off x="2057400" y="609600"/>
            <a:ext cx="5028289" cy="523220"/>
          </a:xfrm>
          <a:prstGeom prst="rect">
            <a:avLst/>
          </a:prstGeom>
        </p:spPr>
        <p:txBody>
          <a:bodyPr wrap="none">
            <a:spAutoFit/>
          </a:bodyPr>
          <a:lstStyle/>
          <a:p>
            <a:pPr algn="ctr"/>
            <a:r>
              <a:rPr lang="en-US" sz="2800" dirty="0">
                <a:solidFill>
                  <a:prstClr val="black"/>
                </a:solidFill>
                <a:latin typeface="AR JULIAN" panose="02000000000000000000" pitchFamily="2" charset="0"/>
              </a:rPr>
              <a:t>To Champion the Ripple Effect</a:t>
            </a:r>
          </a:p>
        </p:txBody>
      </p:sp>
      <p:pic>
        <p:nvPicPr>
          <p:cNvPr id="16" name="Picture 15">
            <a:extLst>
              <a:ext uri="{FF2B5EF4-FFF2-40B4-BE49-F238E27FC236}">
                <a16:creationId xmlns:a16="http://schemas.microsoft.com/office/drawing/2014/main" xmlns="" id="{52ED04E2-595D-4C6B-81F4-60B0C8993C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0" y="3124200"/>
            <a:ext cx="2354580" cy="1109472"/>
          </a:xfrm>
          <a:prstGeom prst="rect">
            <a:avLst/>
          </a:prstGeom>
        </p:spPr>
      </p:pic>
    </p:spTree>
    <p:extLst>
      <p:ext uri="{BB962C8B-B14F-4D97-AF65-F5344CB8AC3E}">
        <p14:creationId xmlns:p14="http://schemas.microsoft.com/office/powerpoint/2010/main" val="1412187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7">
                                            <p:txEl>
                                              <p:pRg st="3" end="3"/>
                                            </p:txEl>
                                          </p:spTgt>
                                        </p:tgtEl>
                                        <p:attrNameLst>
                                          <p:attrName>style.visibility</p:attrName>
                                        </p:attrNameLst>
                                      </p:cBhvr>
                                      <p:to>
                                        <p:strVal val="visible"/>
                                      </p:to>
                                    </p:set>
                                    <p:animEffect transition="in" filter="fade">
                                      <p:cBhvr>
                                        <p:cTn id="7" dur="1000"/>
                                        <p:tgtEl>
                                          <p:spTgt spid="1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17">
                                            <p:txEl>
                                              <p:pRg st="8" end="8"/>
                                            </p:txEl>
                                          </p:spTgt>
                                        </p:tgtEl>
                                        <p:attrNameLst>
                                          <p:attrName>style.visibility</p:attrName>
                                        </p:attrNameLst>
                                      </p:cBhvr>
                                      <p:to>
                                        <p:strVal val="visible"/>
                                      </p:to>
                                    </p:set>
                                    <p:animEffect transition="in" filter="fade">
                                      <p:cBhvr>
                                        <p:cTn id="12" dur="1000"/>
                                        <p:tgtEl>
                                          <p:spTgt spid="1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17">
                                            <p:txEl>
                                              <p:pRg st="9" end="9"/>
                                            </p:txEl>
                                          </p:spTgt>
                                        </p:tgtEl>
                                        <p:attrNameLst>
                                          <p:attrName>style.visibility</p:attrName>
                                        </p:attrNameLst>
                                      </p:cBhvr>
                                      <p:to>
                                        <p:strVal val="visible"/>
                                      </p:to>
                                    </p:set>
                                    <p:animEffect transition="in" filter="fade">
                                      <p:cBhvr>
                                        <p:cTn id="17" dur="1000"/>
                                        <p:tgtEl>
                                          <p:spTgt spid="17">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17">
                                            <p:txEl>
                                              <p:pRg st="10" end="10"/>
                                            </p:txEl>
                                          </p:spTgt>
                                        </p:tgtEl>
                                        <p:attrNameLst>
                                          <p:attrName>style.visibility</p:attrName>
                                        </p:attrNameLst>
                                      </p:cBhvr>
                                      <p:to>
                                        <p:strVal val="visible"/>
                                      </p:to>
                                    </p:set>
                                    <p:animEffect transition="in" filter="fade">
                                      <p:cBhvr>
                                        <p:cTn id="22" dur="1000"/>
                                        <p:tgtEl>
                                          <p:spTgt spid="17">
                                            <p:txEl>
                                              <p:pRg st="10" end="10"/>
                                            </p:txEl>
                                          </p:spTgt>
                                        </p:tgtEl>
                                      </p:cBhvr>
                                    </p:animEffect>
                                  </p:childTnLst>
                                </p:cTn>
                              </p:par>
                              <p:par>
                                <p:cTn id="23" presetID="10" presetClass="exit" presetSubtype="0" fill="hold" grpId="0" nodeType="withEffect">
                                  <p:stCondLst>
                                    <p:cond delay="0"/>
                                  </p:stCondLst>
                                  <p:childTnLst>
                                    <p:animEffect transition="out" filter="fade">
                                      <p:cBhvr>
                                        <p:cTn id="24" dur="1000"/>
                                        <p:tgtEl>
                                          <p:spTgt spid="17">
                                            <p:txEl>
                                              <p:pRg st="1" end="1"/>
                                            </p:txEl>
                                          </p:spTgt>
                                        </p:tgtEl>
                                      </p:cBhvr>
                                    </p:animEffect>
                                    <p:set>
                                      <p:cBhvr>
                                        <p:cTn id="25" dur="1" fill="hold">
                                          <p:stCondLst>
                                            <p:cond delay="999"/>
                                          </p:stCondLst>
                                        </p:cTn>
                                        <p:tgtEl>
                                          <p:spTgt spid="17">
                                            <p:txEl>
                                              <p:pRg st="1" end="1"/>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7">
                                            <p:txEl>
                                              <p:pRg st="2" end="2"/>
                                            </p:txEl>
                                          </p:spTgt>
                                        </p:tgtEl>
                                      </p:cBhvr>
                                    </p:animEffect>
                                    <p:set>
                                      <p:cBhvr>
                                        <p:cTn id="28" dur="1" fill="hold">
                                          <p:stCondLst>
                                            <p:cond delay="999"/>
                                          </p:stCondLst>
                                        </p:cTn>
                                        <p:tgtEl>
                                          <p:spTgt spid="17">
                                            <p:txEl>
                                              <p:pRg st="2" end="2"/>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17">
                                            <p:bg/>
                                          </p:spTgt>
                                        </p:tgtEl>
                                      </p:cBhvr>
                                    </p:animEffect>
                                    <p:set>
                                      <p:cBhvr>
                                        <p:cTn id="31" dur="1" fill="hold">
                                          <p:stCondLst>
                                            <p:cond delay="999"/>
                                          </p:stCondLst>
                                        </p:cTn>
                                        <p:tgtEl>
                                          <p:spTgt spid="17">
                                            <p:bg/>
                                          </p:spTgt>
                                        </p:tgtEl>
                                        <p:attrNameLst>
                                          <p:attrName>style.visibility</p:attrName>
                                        </p:attrNameLst>
                                      </p:cBhvr>
                                      <p:to>
                                        <p:strVal val="hidden"/>
                                      </p:to>
                                    </p:set>
                                  </p:childTnLst>
                                </p:cTn>
                              </p:par>
                            </p:childTnLst>
                          </p:cTn>
                        </p:par>
                        <p:par>
                          <p:cTn id="32" fill="hold">
                            <p:stCondLst>
                              <p:cond delay="1500"/>
                            </p:stCondLst>
                            <p:childTnLst>
                              <p:par>
                                <p:cTn id="33" presetID="26" presetClass="emph" presetSubtype="0" fill="hold" nodeType="afterEffect">
                                  <p:stCondLst>
                                    <p:cond delay="0"/>
                                  </p:stCondLst>
                                  <p:childTnLst>
                                    <p:animEffect transition="out" filter="fade">
                                      <p:cBhvr>
                                        <p:cTn id="34" dur="500" tmFilter="0, 0; .2, .5; .8, .5; 1, 0"/>
                                        <p:tgtEl>
                                          <p:spTgt spid="17">
                                            <p:txEl>
                                              <p:pRg st="3" end="3"/>
                                            </p:txEl>
                                          </p:spTgt>
                                        </p:tgtEl>
                                      </p:cBhvr>
                                    </p:animEffect>
                                    <p:animScale>
                                      <p:cBhvr>
                                        <p:cTn id="35" dur="250" autoRev="1" fill="hold"/>
                                        <p:tgtEl>
                                          <p:spTgt spid="17">
                                            <p:txEl>
                                              <p:pRg st="3" end="3"/>
                                            </p:txEl>
                                          </p:spTgt>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17">
                                            <p:txEl>
                                              <p:pRg st="8" end="8"/>
                                            </p:txEl>
                                          </p:spTgt>
                                        </p:tgtEl>
                                      </p:cBhvr>
                                    </p:animEffect>
                                    <p:animScale>
                                      <p:cBhvr>
                                        <p:cTn id="38" dur="250" autoRev="1" fill="hold"/>
                                        <p:tgtEl>
                                          <p:spTgt spid="17">
                                            <p:txEl>
                                              <p:pRg st="8" end="8"/>
                                            </p:txEl>
                                          </p:spTgt>
                                        </p:tgtEl>
                                      </p:cBhvr>
                                      <p:by x="105000" y="105000"/>
                                    </p:animScale>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17">
                                            <p:txEl>
                                              <p:pRg st="9" end="9"/>
                                            </p:txEl>
                                          </p:spTgt>
                                        </p:tgtEl>
                                      </p:cBhvr>
                                    </p:animEffect>
                                    <p:animScale>
                                      <p:cBhvr>
                                        <p:cTn id="42" dur="250" autoRev="1" fill="hold"/>
                                        <p:tgtEl>
                                          <p:spTgt spid="17">
                                            <p:txEl>
                                              <p:pRg st="9" end="9"/>
                                            </p:txEl>
                                          </p:spTgt>
                                        </p:tgtEl>
                                      </p:cBhvr>
                                      <p:by x="105000" y="105000"/>
                                    </p:animScale>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17">
                                            <p:txEl>
                                              <p:pRg st="10" end="10"/>
                                            </p:txEl>
                                          </p:spTgt>
                                        </p:tgtEl>
                                      </p:cBhvr>
                                    </p:animEffect>
                                    <p:animScale>
                                      <p:cBhvr>
                                        <p:cTn id="46" dur="250" autoRev="1" fill="hold"/>
                                        <p:tgtEl>
                                          <p:spTgt spid="17">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981200" y="838200"/>
            <a:ext cx="5028289" cy="523220"/>
          </a:xfrm>
          <a:prstGeom prst="rect">
            <a:avLst/>
          </a:prstGeom>
        </p:spPr>
        <p:txBody>
          <a:bodyPr wrap="none">
            <a:spAutoFit/>
          </a:bodyPr>
          <a:lstStyle/>
          <a:p>
            <a:r>
              <a:rPr lang="en-US" sz="2800" dirty="0">
                <a:solidFill>
                  <a:prstClr val="black"/>
                </a:solidFill>
                <a:latin typeface="AR JULIAN" panose="02000000000000000000" pitchFamily="2" charset="0"/>
              </a:rPr>
              <a:t>To Champion the Ripple Effect</a:t>
            </a:r>
          </a:p>
        </p:txBody>
      </p:sp>
      <p:sp>
        <p:nvSpPr>
          <p:cNvPr id="9" name="Rectangle 8">
            <a:extLst>
              <a:ext uri="{FF2B5EF4-FFF2-40B4-BE49-F238E27FC236}">
                <a16:creationId xmlns:a16="http://schemas.microsoft.com/office/drawing/2014/main" xmlns="" id="{9715CBDD-BDE2-49EE-9223-C88CF543E575}"/>
              </a:ext>
            </a:extLst>
          </p:cNvPr>
          <p:cNvSpPr/>
          <p:nvPr/>
        </p:nvSpPr>
        <p:spPr>
          <a:xfrm>
            <a:off x="1371600" y="1295400"/>
            <a:ext cx="6296159" cy="3970318"/>
          </a:xfrm>
          <a:prstGeom prst="rect">
            <a:avLst/>
          </a:prstGeom>
        </p:spPr>
        <p:txBody>
          <a:bodyPr wrap="square">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Each person’s sphere of influence is a different size, </a:t>
            </a:r>
          </a:p>
          <a:p>
            <a:pPr>
              <a:lnSpc>
                <a:spcPct val="150000"/>
              </a:lnSpc>
            </a:pPr>
            <a:r>
              <a:rPr lang="en-US" dirty="0">
                <a:solidFill>
                  <a:prstClr val="black"/>
                </a:solidFill>
                <a:latin typeface="Andalus" panose="02020603050405020304" pitchFamily="18" charset="-78"/>
                <a:cs typeface="Andalus" panose="02020603050405020304" pitchFamily="18" charset="-78"/>
              </a:rPr>
              <a:t>depending upon their own capacity for attention.  </a:t>
            </a:r>
          </a:p>
          <a:p>
            <a:pPr>
              <a:lnSpc>
                <a:spcPct val="150000"/>
              </a:lnSpc>
            </a:pPr>
            <a:r>
              <a:rPr lang="en-US" dirty="0">
                <a:solidFill>
                  <a:prstClr val="black"/>
                </a:solidFill>
                <a:latin typeface="Andalus" panose="02020603050405020304" pitchFamily="18" charset="-78"/>
                <a:cs typeface="Andalus" panose="02020603050405020304" pitchFamily="18" charset="-78"/>
              </a:rPr>
              <a:t>For one it can be their neighborhood, province,</a:t>
            </a:r>
          </a:p>
          <a:p>
            <a:pPr>
              <a:lnSpc>
                <a:spcPct val="150000"/>
              </a:lnSpc>
            </a:pPr>
            <a:r>
              <a:rPr lang="en-US" dirty="0">
                <a:solidFill>
                  <a:prstClr val="black"/>
                </a:solidFill>
                <a:latin typeface="Andalus" panose="02020603050405020304" pitchFamily="18" charset="-78"/>
                <a:cs typeface="Andalus" panose="02020603050405020304" pitchFamily="18" charset="-78"/>
              </a:rPr>
              <a:t>country, or quantum physics suggests for another </a:t>
            </a:r>
          </a:p>
          <a:p>
            <a:pPr>
              <a:lnSpc>
                <a:spcPct val="150000"/>
              </a:lnSpc>
            </a:pPr>
            <a:r>
              <a:rPr lang="en-US" dirty="0">
                <a:solidFill>
                  <a:prstClr val="black"/>
                </a:solidFill>
                <a:latin typeface="Andalus" panose="02020603050405020304" pitchFamily="18" charset="-78"/>
                <a:cs typeface="Andalus" panose="02020603050405020304" pitchFamily="18" charset="-78"/>
              </a:rPr>
              <a:t>it may even be their whole planet or entire galaxy.</a:t>
            </a: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a:lnSpc>
                <a:spcPct val="150000"/>
              </a:lnSpc>
            </a:pPr>
            <a:r>
              <a:rPr lang="en-US" dirty="0" smtClean="0">
                <a:solidFill>
                  <a:prstClr val="black"/>
                </a:solidFill>
                <a:latin typeface="Andalus" panose="02020603050405020304" pitchFamily="18" charset="-78"/>
                <a:cs typeface="Andalus" panose="02020603050405020304" pitchFamily="18" charset="-78"/>
              </a:rPr>
              <a:t>Be </a:t>
            </a:r>
            <a:r>
              <a:rPr lang="en-US" dirty="0">
                <a:solidFill>
                  <a:prstClr val="black"/>
                </a:solidFill>
                <a:latin typeface="Andalus" panose="02020603050405020304" pitchFamily="18" charset="-78"/>
                <a:cs typeface="Andalus" panose="02020603050405020304" pitchFamily="18" charset="-78"/>
              </a:rPr>
              <a:t>they large or small, </a:t>
            </a:r>
          </a:p>
          <a:p>
            <a:pPr>
              <a:lnSpc>
                <a:spcPct val="150000"/>
              </a:lnSpc>
            </a:pPr>
            <a:r>
              <a:rPr lang="en-US" i="1" dirty="0" smtClean="0">
                <a:solidFill>
                  <a:prstClr val="black"/>
                </a:solidFill>
                <a:latin typeface="Andalus" panose="02020603050405020304" pitchFamily="18" charset="-78"/>
                <a:cs typeface="Andalus" panose="02020603050405020304" pitchFamily="18" charset="-78"/>
              </a:rPr>
              <a:t>all </a:t>
            </a:r>
            <a:r>
              <a:rPr lang="en-US" i="1" dirty="0">
                <a:solidFill>
                  <a:prstClr val="black"/>
                </a:solidFill>
                <a:latin typeface="Andalus" panose="02020603050405020304" pitchFamily="18" charset="-78"/>
                <a:cs typeface="Andalus" panose="02020603050405020304" pitchFamily="18" charset="-78"/>
              </a:rPr>
              <a:t>our efforts do matter.</a:t>
            </a:r>
            <a:r>
              <a:rPr lang="en-US" dirty="0">
                <a:solidFill>
                  <a:prstClr val="black"/>
                </a:solidFill>
                <a:latin typeface="Andalus" panose="02020603050405020304" pitchFamily="18" charset="-78"/>
                <a:cs typeface="Andalus" panose="02020603050405020304" pitchFamily="18" charset="-78"/>
              </a:rPr>
              <a:t> </a:t>
            </a:r>
          </a:p>
          <a:p>
            <a:r>
              <a:rPr lang="en-US" dirty="0">
                <a:solidFill>
                  <a:prstClr val="black"/>
                </a:solidFill>
                <a:latin typeface="Andalus" panose="02020603050405020304" pitchFamily="18" charset="-78"/>
                <a:cs typeface="Andalus" panose="02020603050405020304" pitchFamily="18" charset="-78"/>
              </a:rPr>
              <a:t>				               		</a:t>
            </a:r>
            <a:endParaRPr lang="en-US" dirty="0">
              <a:solidFill>
                <a:prstClr val="black"/>
              </a:solidFill>
              <a:latin typeface="Calibri"/>
            </a:endParaRPr>
          </a:p>
        </p:txBody>
      </p:sp>
      <p:pic>
        <p:nvPicPr>
          <p:cNvPr id="3" name="Picture 2">
            <a:extLst>
              <a:ext uri="{FF2B5EF4-FFF2-40B4-BE49-F238E27FC236}">
                <a16:creationId xmlns:a16="http://schemas.microsoft.com/office/drawing/2014/main" xmlns="" id="{7298C19D-A180-4791-93E3-2C15DAA609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3429000"/>
            <a:ext cx="2532831" cy="2708910"/>
          </a:xfrm>
          <a:prstGeom prst="ellipse">
            <a:avLst/>
          </a:prstGeom>
          <a:ln>
            <a:noFill/>
          </a:ln>
          <a:effectLst>
            <a:softEdge rad="127000"/>
          </a:effectLst>
        </p:spPr>
      </p:pic>
      <p:pic>
        <p:nvPicPr>
          <p:cNvPr id="6" name="Picture 5">
            <a:extLst>
              <a:ext uri="{FF2B5EF4-FFF2-40B4-BE49-F238E27FC236}">
                <a16:creationId xmlns:a16="http://schemas.microsoft.com/office/drawing/2014/main" xmlns="" id="{52ED04E2-595D-4C6B-81F4-60B0C8993C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7400" y="4876800"/>
            <a:ext cx="2354580" cy="1109472"/>
          </a:xfrm>
          <a:prstGeom prst="rect">
            <a:avLst/>
          </a:prstGeom>
        </p:spPr>
      </p:pic>
    </p:spTree>
    <p:extLst>
      <p:ext uri="{BB962C8B-B14F-4D97-AF65-F5344CB8AC3E}">
        <p14:creationId xmlns:p14="http://schemas.microsoft.com/office/powerpoint/2010/main" val="71004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fade">
                                      <p:cBhvr>
                                        <p:cTn id="7"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2133600" y="533400"/>
            <a:ext cx="5028289" cy="523220"/>
          </a:xfrm>
          <a:prstGeom prst="rect">
            <a:avLst/>
          </a:prstGeom>
        </p:spPr>
        <p:txBody>
          <a:bodyPr wrap="none">
            <a:spAutoFit/>
          </a:bodyPr>
          <a:lstStyle/>
          <a:p>
            <a:r>
              <a:rPr lang="en-US" sz="2800" dirty="0">
                <a:solidFill>
                  <a:prstClr val="black"/>
                </a:solidFill>
                <a:latin typeface="AR JULIAN" panose="02000000000000000000" pitchFamily="2" charset="0"/>
              </a:rPr>
              <a:t>To Champion the Ripple Effect</a:t>
            </a: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066800"/>
            <a:ext cx="6275070" cy="5286062"/>
          </a:xfrm>
          <a:prstGeom prst="rect">
            <a:avLst/>
          </a:prstGeom>
        </p:spPr>
        <p:txBody>
          <a:bodyPr wrap="square">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To Champion the Ripple Effect is to achieve mastery </a:t>
            </a:r>
          </a:p>
          <a:p>
            <a:pPr>
              <a:lnSpc>
                <a:spcPct val="150000"/>
              </a:lnSpc>
            </a:pPr>
            <a:r>
              <a:rPr lang="en-US" dirty="0">
                <a:solidFill>
                  <a:prstClr val="black"/>
                </a:solidFill>
                <a:latin typeface="Andalus" panose="02020603050405020304" pitchFamily="18" charset="-78"/>
                <a:cs typeface="Andalus" panose="02020603050405020304" pitchFamily="18" charset="-78"/>
              </a:rPr>
              <a:t>of sustainable wellness by cultivating great awareness </a:t>
            </a:r>
          </a:p>
          <a:p>
            <a:pPr>
              <a:lnSpc>
                <a:spcPct val="150000"/>
              </a:lnSpc>
            </a:pPr>
            <a:r>
              <a:rPr lang="en-US" dirty="0">
                <a:solidFill>
                  <a:prstClr val="black"/>
                </a:solidFill>
                <a:latin typeface="Andalus" panose="02020603050405020304" pitchFamily="18" charset="-78"/>
                <a:cs typeface="Andalus" panose="02020603050405020304" pitchFamily="18" charset="-78"/>
              </a:rPr>
              <a:t>of the influence that spills over beyond </a:t>
            </a:r>
            <a:r>
              <a:rPr lang="en-US" dirty="0" smtClean="0">
                <a:solidFill>
                  <a:prstClr val="black"/>
                </a:solidFill>
                <a:latin typeface="Andalus" panose="02020603050405020304" pitchFamily="18" charset="-78"/>
                <a:cs typeface="Andalus" panose="02020603050405020304" pitchFamily="18" charset="-78"/>
              </a:rPr>
              <a:t>one’s own life…</a:t>
            </a:r>
          </a:p>
          <a:p>
            <a:pPr marL="285750" indent="-285750">
              <a:lnSpc>
                <a:spcPct val="150000"/>
              </a:lnSpc>
              <a:buFont typeface="Wingdings" charset="2"/>
              <a:buChar char="Ø"/>
            </a:pPr>
            <a:r>
              <a:rPr lang="en-US" dirty="0" smtClean="0">
                <a:solidFill>
                  <a:srgbClr val="4472C4">
                    <a:lumMod val="75000"/>
                  </a:srgbClr>
                </a:solidFill>
                <a:latin typeface="Andalus" panose="02020603050405020304" pitchFamily="18" charset="-78"/>
                <a:cs typeface="Andalus" panose="02020603050405020304" pitchFamily="18" charset="-78"/>
              </a:rPr>
              <a:t>Mastering </a:t>
            </a:r>
            <a:r>
              <a:rPr lang="en-US" dirty="0">
                <a:solidFill>
                  <a:srgbClr val="4472C4">
                    <a:lumMod val="75000"/>
                  </a:srgbClr>
                </a:solidFill>
                <a:latin typeface="Andalus" panose="02020603050405020304" pitchFamily="18" charset="-78"/>
                <a:cs typeface="Andalus" panose="02020603050405020304" pitchFamily="18" charset="-78"/>
              </a:rPr>
              <a:t>sustainable wellness is like finding a light or a supportive wind for the sails of a ship…a kind of “life force.”  </a:t>
            </a:r>
            <a:r>
              <a:rPr lang="en-US" dirty="0" smtClean="0">
                <a:solidFill>
                  <a:srgbClr val="4472C4">
                    <a:lumMod val="75000"/>
                  </a:srgbClr>
                </a:solidFill>
                <a:latin typeface="Andalus" panose="02020603050405020304" pitchFamily="18" charset="-78"/>
                <a:cs typeface="Andalus" panose="02020603050405020304" pitchFamily="18" charset="-78"/>
              </a:rPr>
              <a:t>Therefore</a:t>
            </a:r>
            <a:r>
              <a:rPr lang="en-US" dirty="0">
                <a:solidFill>
                  <a:srgbClr val="4472C4">
                    <a:lumMod val="75000"/>
                  </a:srgbClr>
                </a:solidFill>
                <a:latin typeface="Andalus" panose="02020603050405020304" pitchFamily="18" charset="-78"/>
                <a:cs typeface="Andalus" panose="02020603050405020304" pitchFamily="18" charset="-78"/>
              </a:rPr>
              <a:t>, to Champion the Ripple Effect is similar to the fictional role of a </a:t>
            </a:r>
            <a:r>
              <a:rPr lang="en-US" dirty="0" err="1" smtClean="0">
                <a:solidFill>
                  <a:srgbClr val="4472C4">
                    <a:lumMod val="75000"/>
                  </a:srgbClr>
                </a:solidFill>
                <a:latin typeface="Andalus" panose="02020603050405020304" pitchFamily="18" charset="-78"/>
                <a:cs typeface="Andalus" panose="02020603050405020304" pitchFamily="18" charset="-78"/>
              </a:rPr>
              <a:t>Jedi.The</a:t>
            </a:r>
            <a:r>
              <a:rPr lang="en-US" dirty="0" smtClean="0">
                <a:solidFill>
                  <a:srgbClr val="4472C4">
                    <a:lumMod val="75000"/>
                  </a:srgbClr>
                </a:solidFill>
                <a:latin typeface="Andalus" panose="02020603050405020304" pitchFamily="18" charset="-78"/>
                <a:cs typeface="Andalus" panose="02020603050405020304" pitchFamily="18" charset="-78"/>
              </a:rPr>
              <a:t> </a:t>
            </a:r>
            <a:r>
              <a:rPr lang="en-US" dirty="0">
                <a:solidFill>
                  <a:srgbClr val="4472C4">
                    <a:lumMod val="75000"/>
                  </a:srgbClr>
                </a:solidFill>
                <a:latin typeface="Andalus" panose="02020603050405020304" pitchFamily="18" charset="-78"/>
                <a:cs typeface="Andalus" panose="02020603050405020304" pitchFamily="18" charset="-78"/>
              </a:rPr>
              <a:t>very real benefit, though, in taking up this mantle…</a:t>
            </a:r>
            <a:r>
              <a:rPr lang="en-US" i="1" dirty="0">
                <a:solidFill>
                  <a:srgbClr val="4472C4">
                    <a:lumMod val="75000"/>
                  </a:srgbClr>
                </a:solidFill>
                <a:latin typeface="Andalus" panose="02020603050405020304" pitchFamily="18" charset="-78"/>
                <a:cs typeface="Andalus" panose="02020603050405020304" pitchFamily="18" charset="-78"/>
              </a:rPr>
              <a:t>is a rediscovery of </a:t>
            </a:r>
            <a:r>
              <a:rPr lang="en-US" b="1" i="1" dirty="0">
                <a:solidFill>
                  <a:srgbClr val="4472C4">
                    <a:lumMod val="75000"/>
                  </a:srgbClr>
                </a:solidFill>
                <a:latin typeface="Andalus" panose="02020603050405020304" pitchFamily="18" charset="-78"/>
                <a:cs typeface="Andalus" panose="02020603050405020304" pitchFamily="18" charset="-78"/>
              </a:rPr>
              <a:t>purpose.</a:t>
            </a:r>
          </a:p>
          <a:p>
            <a:pPr>
              <a:lnSpc>
                <a:spcPct val="150000"/>
              </a:lnSpc>
              <a:spcBef>
                <a:spcPts val="600"/>
              </a:spcBef>
            </a:pPr>
            <a:r>
              <a:rPr lang="en-US" dirty="0">
                <a:solidFill>
                  <a:prstClr val="black"/>
                </a:solidFill>
                <a:latin typeface="Andalus" panose="02020603050405020304" pitchFamily="18" charset="-78"/>
                <a:cs typeface="Andalus" panose="02020603050405020304" pitchFamily="18" charset="-78"/>
              </a:rPr>
              <a:t>Expanding our sphere of influence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spcBef>
                <a:spcPts val="600"/>
              </a:spcBef>
            </a:pPr>
            <a:r>
              <a:rPr lang="en-US" dirty="0" smtClean="0">
                <a:solidFill>
                  <a:prstClr val="black"/>
                </a:solidFill>
                <a:latin typeface="Andalus" panose="02020603050405020304" pitchFamily="18" charset="-78"/>
                <a:cs typeface="Andalus" panose="02020603050405020304" pitchFamily="18" charset="-78"/>
              </a:rPr>
              <a:t>is </a:t>
            </a:r>
            <a:r>
              <a:rPr lang="en-US" dirty="0">
                <a:solidFill>
                  <a:prstClr val="black"/>
                </a:solidFill>
                <a:latin typeface="Andalus" panose="02020603050405020304" pitchFamily="18" charset="-78"/>
                <a:cs typeface="Andalus" panose="02020603050405020304" pitchFamily="18" charset="-78"/>
              </a:rPr>
              <a:t>possible as individuals or collectively,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spcBef>
                <a:spcPts val="600"/>
              </a:spcBef>
            </a:pPr>
            <a:r>
              <a:rPr lang="en-US" dirty="0" smtClean="0">
                <a:solidFill>
                  <a:prstClr val="black"/>
                </a:solidFill>
                <a:latin typeface="Andalus" panose="02020603050405020304" pitchFamily="18" charset="-78"/>
                <a:cs typeface="Andalus" panose="02020603050405020304" pitchFamily="18" charset="-78"/>
              </a:rPr>
              <a:t>in </a:t>
            </a:r>
            <a:r>
              <a:rPr lang="en-US" dirty="0">
                <a:solidFill>
                  <a:prstClr val="black"/>
                </a:solidFill>
                <a:latin typeface="Andalus" panose="02020603050405020304" pitchFamily="18" charset="-78"/>
                <a:cs typeface="Andalus" panose="02020603050405020304" pitchFamily="18" charset="-78"/>
              </a:rPr>
              <a:t>groups.</a:t>
            </a:r>
            <a:endParaRPr lang="en-US" dirty="0">
              <a:solidFill>
                <a:srgbClr val="4472C4">
                  <a:lumMod val="75000"/>
                </a:srgbClr>
              </a:solidFill>
              <a:latin typeface="Andalus" panose="02020603050405020304" pitchFamily="18" charset="-78"/>
              <a:cs typeface="Andalus" panose="02020603050405020304" pitchFamily="18" charset="-78"/>
            </a:endParaRPr>
          </a:p>
        </p:txBody>
      </p:sp>
      <p:pic>
        <p:nvPicPr>
          <p:cNvPr id="4" name="Picture 3">
            <a:extLst>
              <a:ext uri="{FF2B5EF4-FFF2-40B4-BE49-F238E27FC236}">
                <a16:creationId xmlns:a16="http://schemas.microsoft.com/office/drawing/2014/main" xmlns="" id="{1848EF3C-E209-4B71-8C94-9DBB49EFB9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3600" y="4419600"/>
            <a:ext cx="2022762" cy="1798910"/>
          </a:xfrm>
          <a:prstGeom prst="rect">
            <a:avLst/>
          </a:prstGeom>
        </p:spPr>
      </p:pic>
    </p:spTree>
    <p:extLst>
      <p:ext uri="{BB962C8B-B14F-4D97-AF65-F5344CB8AC3E}">
        <p14:creationId xmlns:p14="http://schemas.microsoft.com/office/powerpoint/2010/main" val="3470606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EA761937-0994-4F42-B28E-FFCEC33C83AF}"/>
              </a:ext>
            </a:extLst>
          </p:cNvPr>
          <p:cNvSpPr txBox="1"/>
          <p:nvPr/>
        </p:nvSpPr>
        <p:spPr>
          <a:xfrm>
            <a:off x="1447800" y="838200"/>
            <a:ext cx="6300788" cy="4955203"/>
          </a:xfrm>
          <a:prstGeom prst="rect">
            <a:avLst/>
          </a:prstGeom>
          <a:solidFill>
            <a:schemeClr val="bg1"/>
          </a:solidFill>
          <a:effectLst>
            <a:softEdge rad="317500"/>
          </a:effectLst>
        </p:spPr>
        <p:txBody>
          <a:bodyPr wrap="square" rtlCol="0">
            <a:spAutoFit/>
          </a:bodyPr>
          <a:lstStyle/>
          <a:p>
            <a:pPr marL="3144838" lvl="1">
              <a:lnSpc>
                <a:spcPct val="150000"/>
              </a:lnSpc>
            </a:pPr>
            <a:endParaRPr lang="en-US" dirty="0">
              <a:solidFill>
                <a:prstClr val="black"/>
              </a:solidFill>
              <a:latin typeface="Andalus" panose="02020603050405020304" pitchFamily="18" charset="-78"/>
              <a:cs typeface="Andalus" panose="02020603050405020304" pitchFamily="18" charset="-78"/>
            </a:endParaRPr>
          </a:p>
          <a:p>
            <a:pPr marL="3144838" lvl="1"/>
            <a:r>
              <a:rPr lang="en-US" dirty="0" smtClean="0">
                <a:solidFill>
                  <a:prstClr val="black"/>
                </a:solidFill>
                <a:latin typeface="Andalus" panose="02020603050405020304" pitchFamily="18" charset="-78"/>
                <a:cs typeface="Andalus" panose="02020603050405020304" pitchFamily="18" charset="-78"/>
              </a:rPr>
              <a:t>The </a:t>
            </a:r>
            <a:r>
              <a:rPr lang="en-US" dirty="0">
                <a:solidFill>
                  <a:prstClr val="black"/>
                </a:solidFill>
                <a:latin typeface="Andalus" panose="02020603050405020304" pitchFamily="18" charset="-78"/>
                <a:cs typeface="Andalus" panose="02020603050405020304" pitchFamily="18" charset="-78"/>
              </a:rPr>
              <a:t>Journey of Rediscovery eventually brings each</a:t>
            </a:r>
          </a:p>
          <a:p>
            <a:pPr marL="3144838" lvl="1"/>
            <a:r>
              <a:rPr lang="en-US" dirty="0">
                <a:solidFill>
                  <a:prstClr val="black"/>
                </a:solidFill>
                <a:latin typeface="Andalus" panose="02020603050405020304" pitchFamily="18" charset="-78"/>
                <a:cs typeface="Andalus" panose="02020603050405020304" pitchFamily="18" charset="-78"/>
              </a:rPr>
              <a:t>person to a place in life where they want to be </a:t>
            </a:r>
          </a:p>
          <a:p>
            <a:pPr marL="3144838" lvl="1"/>
            <a:r>
              <a:rPr lang="en-US" dirty="0">
                <a:solidFill>
                  <a:prstClr val="black"/>
                </a:solidFill>
                <a:latin typeface="Andalus" panose="02020603050405020304" pitchFamily="18" charset="-78"/>
                <a:cs typeface="Andalus" panose="02020603050405020304" pitchFamily="18" charset="-78"/>
              </a:rPr>
              <a:t>of service in a variety of ways, some examples </a:t>
            </a:r>
          </a:p>
          <a:p>
            <a:pPr marL="3144838" lvl="1">
              <a:spcAft>
                <a:spcPts val="600"/>
              </a:spcAft>
            </a:pPr>
            <a:r>
              <a:rPr lang="en-US" dirty="0">
                <a:solidFill>
                  <a:prstClr val="black"/>
                </a:solidFill>
                <a:latin typeface="Andalus" panose="02020603050405020304" pitchFamily="18" charset="-78"/>
                <a:cs typeface="Andalus" panose="02020603050405020304" pitchFamily="18" charset="-78"/>
              </a:rPr>
              <a:t>of these include:</a:t>
            </a:r>
            <a:endParaRPr lang="en-US" sz="800" dirty="0">
              <a:solidFill>
                <a:prstClr val="black"/>
              </a:solidFill>
              <a:latin typeface="Andalus" panose="02020603050405020304" pitchFamily="18" charset="-78"/>
              <a:cs typeface="Andalus" panose="02020603050405020304" pitchFamily="18" charset="-78"/>
            </a:endParaRPr>
          </a:p>
          <a:p>
            <a:pPr marL="742950" lvl="1" indent="-342900">
              <a:buFont typeface="+mj-lt"/>
              <a:buAutoNum type="arabicPeriod"/>
            </a:pPr>
            <a:r>
              <a:rPr lang="en-US" dirty="0">
                <a:solidFill>
                  <a:prstClr val="black"/>
                </a:solidFill>
                <a:latin typeface="Andalus" panose="02020603050405020304" pitchFamily="18" charset="-78"/>
                <a:cs typeface="Andalus" panose="02020603050405020304" pitchFamily="18" charset="-78"/>
              </a:rPr>
              <a:t>Prevention—peer-run respite houses and vocational support programs</a:t>
            </a:r>
          </a:p>
          <a:p>
            <a:pPr marL="742950" lvl="1" indent="-342900">
              <a:buFont typeface="+mj-lt"/>
              <a:buAutoNum type="arabicPeriod"/>
            </a:pPr>
            <a:r>
              <a:rPr lang="en-US" dirty="0">
                <a:solidFill>
                  <a:prstClr val="black"/>
                </a:solidFill>
                <a:latin typeface="Andalus" panose="02020603050405020304" pitchFamily="18" charset="-78"/>
                <a:cs typeface="Andalus" panose="02020603050405020304" pitchFamily="18" charset="-78"/>
              </a:rPr>
              <a:t>Engagement—hospitality outreach teams and community events </a:t>
            </a:r>
          </a:p>
          <a:p>
            <a:pPr marL="742950" lvl="1" indent="-342900">
              <a:buFont typeface="+mj-lt"/>
              <a:buAutoNum type="arabicPeriod"/>
            </a:pPr>
            <a:r>
              <a:rPr lang="en-US" dirty="0">
                <a:solidFill>
                  <a:prstClr val="black"/>
                </a:solidFill>
                <a:latin typeface="Andalus" panose="02020603050405020304" pitchFamily="18" charset="-78"/>
                <a:cs typeface="Andalus" panose="02020603050405020304" pitchFamily="18" charset="-78"/>
              </a:rPr>
              <a:t>Support—day use centers and rural farming </a:t>
            </a:r>
          </a:p>
          <a:p>
            <a:pPr marL="742950" lvl="1" indent="-342900">
              <a:buFont typeface="+mj-lt"/>
              <a:buAutoNum type="arabicPeriod"/>
            </a:pPr>
            <a:r>
              <a:rPr lang="en-US" dirty="0">
                <a:solidFill>
                  <a:prstClr val="black"/>
                </a:solidFill>
                <a:latin typeface="Andalus" panose="02020603050405020304" pitchFamily="18" charset="-78"/>
                <a:cs typeface="Andalus" panose="02020603050405020304" pitchFamily="18" charset="-78"/>
              </a:rPr>
              <a:t>Collaborative Oversight—regional support </a:t>
            </a:r>
            <a:r>
              <a:rPr lang="en-US" dirty="0" smtClean="0">
                <a:solidFill>
                  <a:prstClr val="black"/>
                </a:solidFill>
                <a:latin typeface="Andalus" panose="02020603050405020304" pitchFamily="18" charset="-78"/>
                <a:cs typeface="Andalus" panose="02020603050405020304" pitchFamily="18" charset="-78"/>
              </a:rPr>
              <a:t>epicenters</a:t>
            </a:r>
            <a:r>
              <a:rPr lang="en-US" dirty="0">
                <a:solidFill>
                  <a:prstClr val="black"/>
                </a:solidFill>
                <a:latin typeface="Andalus" panose="02020603050405020304" pitchFamily="18" charset="-78"/>
                <a:cs typeface="Andalus" panose="02020603050405020304" pitchFamily="18" charset="-78"/>
              </a:rPr>
              <a:t>, government advisory </a:t>
            </a:r>
            <a:r>
              <a:rPr lang="en-US" dirty="0" smtClean="0">
                <a:solidFill>
                  <a:prstClr val="black"/>
                </a:solidFill>
                <a:latin typeface="Andalus" panose="02020603050405020304" pitchFamily="18" charset="-78"/>
                <a:cs typeface="Andalus" panose="02020603050405020304" pitchFamily="18" charset="-78"/>
              </a:rPr>
              <a:t>councils</a:t>
            </a:r>
            <a:r>
              <a:rPr lang="en-US" dirty="0">
                <a:solidFill>
                  <a:prstClr val="black"/>
                </a:solidFill>
                <a:latin typeface="Andalus" panose="02020603050405020304" pitchFamily="18" charset="-78"/>
                <a:cs typeface="Andalus" panose="02020603050405020304" pitchFamily="18" charset="-78"/>
              </a:rPr>
              <a:t>,</a:t>
            </a:r>
            <a:r>
              <a:rPr lang="en-US" dirty="0" smtClean="0">
                <a:solidFill>
                  <a:prstClr val="black"/>
                </a:solidFill>
                <a:latin typeface="Andalus" panose="02020603050405020304" pitchFamily="18" charset="-78"/>
                <a:cs typeface="Andalus" panose="02020603050405020304" pitchFamily="18" charset="-78"/>
              </a:rPr>
              <a:t> </a:t>
            </a:r>
            <a:r>
              <a:rPr lang="en-US" dirty="0">
                <a:solidFill>
                  <a:prstClr val="black"/>
                </a:solidFill>
                <a:latin typeface="Andalus" panose="02020603050405020304" pitchFamily="18" charset="-78"/>
                <a:cs typeface="Andalus" panose="02020603050405020304" pitchFamily="18" charset="-78"/>
              </a:rPr>
              <a:t>and coalitions of allied organizations</a:t>
            </a:r>
            <a:endParaRPr lang="en-US" sz="2400" dirty="0">
              <a:solidFill>
                <a:prstClr val="black"/>
              </a:solidFill>
              <a:latin typeface="Calibri"/>
            </a:endParaRPr>
          </a:p>
          <a:p>
            <a:pPr marL="400050" lvl="1"/>
            <a:endParaRPr lang="en-US" sz="1400" dirty="0">
              <a:solidFill>
                <a:prstClr val="black"/>
              </a:solidFill>
              <a:latin typeface="Calibri"/>
            </a:endParaRPr>
          </a:p>
        </p:txBody>
      </p:sp>
      <p:sp>
        <p:nvSpPr>
          <p:cNvPr id="18" name="Rectangle 17">
            <a:extLst>
              <a:ext uri="{FF2B5EF4-FFF2-40B4-BE49-F238E27FC236}">
                <a16:creationId xmlns:a16="http://schemas.microsoft.com/office/drawing/2014/main" xmlns="" id="{6F269C7A-CD78-4214-98D0-12D65B24784C}"/>
              </a:ext>
            </a:extLst>
          </p:cNvPr>
          <p:cNvSpPr/>
          <p:nvPr/>
        </p:nvSpPr>
        <p:spPr>
          <a:xfrm>
            <a:off x="2819400" y="685800"/>
            <a:ext cx="3398261" cy="523220"/>
          </a:xfrm>
          <a:prstGeom prst="rect">
            <a:avLst/>
          </a:prstGeom>
        </p:spPr>
        <p:txBody>
          <a:bodyPr wrap="none">
            <a:spAutoFit/>
          </a:bodyPr>
          <a:lstStyle/>
          <a:p>
            <a:r>
              <a:rPr lang="en-US" sz="2800" dirty="0">
                <a:solidFill>
                  <a:prstClr val="black"/>
                </a:solidFill>
                <a:latin typeface="AR JULIAN" panose="02000000000000000000" pitchFamily="2" charset="0"/>
              </a:rPr>
              <a:t>Regional Epicenters</a:t>
            </a:r>
          </a:p>
        </p:txBody>
      </p:sp>
      <p:pic>
        <p:nvPicPr>
          <p:cNvPr id="8" name="Picture 7">
            <a:extLst>
              <a:ext uri="{FF2B5EF4-FFF2-40B4-BE49-F238E27FC236}">
                <a16:creationId xmlns:a16="http://schemas.microsoft.com/office/drawing/2014/main" xmlns="" id="{7C18AAE2-9F4F-40F0-98BB-51AF8B058C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8400" y="1524000"/>
            <a:ext cx="1902561" cy="1689474"/>
          </a:xfrm>
          <a:prstGeom prst="rect">
            <a:avLst/>
          </a:prstGeom>
        </p:spPr>
      </p:pic>
    </p:spTree>
    <p:extLst>
      <p:ext uri="{BB962C8B-B14F-4D97-AF65-F5344CB8AC3E}">
        <p14:creationId xmlns:p14="http://schemas.microsoft.com/office/powerpoint/2010/main" val="583848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7">
                                            <p:txEl>
                                              <p:pRg st="5" end="5"/>
                                            </p:txEl>
                                          </p:spTgt>
                                        </p:tgtEl>
                                        <p:attrNameLst>
                                          <p:attrName>style.visibility</p:attrName>
                                        </p:attrNameLst>
                                      </p:cBhvr>
                                      <p:to>
                                        <p:strVal val="visible"/>
                                      </p:to>
                                    </p:set>
                                    <p:animEffect transition="in" filter="fade">
                                      <p:cBhvr>
                                        <p:cTn id="7" dur="1000"/>
                                        <p:tgtEl>
                                          <p:spTgt spid="17">
                                            <p:txEl>
                                              <p:pRg st="5" end="5"/>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7">
                                            <p:txEl>
                                              <p:pRg st="6" end="6"/>
                                            </p:txEl>
                                          </p:spTgt>
                                        </p:tgtEl>
                                        <p:attrNameLst>
                                          <p:attrName>style.visibility</p:attrName>
                                        </p:attrNameLst>
                                      </p:cBhvr>
                                      <p:to>
                                        <p:strVal val="visible"/>
                                      </p:to>
                                    </p:set>
                                    <p:animEffect transition="in" filter="fade">
                                      <p:cBhvr>
                                        <p:cTn id="11" dur="1000"/>
                                        <p:tgtEl>
                                          <p:spTgt spid="17">
                                            <p:txEl>
                                              <p:pRg st="6" end="6"/>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17">
                                            <p:txEl>
                                              <p:pRg st="7" end="7"/>
                                            </p:txEl>
                                          </p:spTgt>
                                        </p:tgtEl>
                                        <p:attrNameLst>
                                          <p:attrName>style.visibility</p:attrName>
                                        </p:attrNameLst>
                                      </p:cBhvr>
                                      <p:to>
                                        <p:strVal val="visible"/>
                                      </p:to>
                                    </p:set>
                                    <p:animEffect transition="in" filter="fade">
                                      <p:cBhvr>
                                        <p:cTn id="15" dur="1000"/>
                                        <p:tgtEl>
                                          <p:spTgt spid="17">
                                            <p:txEl>
                                              <p:pRg st="7" end="7"/>
                                            </p:txEl>
                                          </p:spTgt>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17">
                                            <p:txEl>
                                              <p:pRg st="8" end="8"/>
                                            </p:txEl>
                                          </p:spTgt>
                                        </p:tgtEl>
                                        <p:attrNameLst>
                                          <p:attrName>style.visibility</p:attrName>
                                        </p:attrNameLst>
                                      </p:cBhvr>
                                      <p:to>
                                        <p:strVal val="visible"/>
                                      </p:to>
                                    </p:set>
                                    <p:animEffect transition="in" filter="fade">
                                      <p:cBhvr>
                                        <p:cTn id="19" dur="1000"/>
                                        <p:tgtEl>
                                          <p:spTgt spid="1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981200" y="685800"/>
            <a:ext cx="5314426" cy="954107"/>
          </a:xfrm>
          <a:prstGeom prst="rect">
            <a:avLst/>
          </a:prstGeom>
        </p:spPr>
        <p:txBody>
          <a:bodyPr wrap="none">
            <a:spAutoFit/>
          </a:bodyPr>
          <a:lstStyle/>
          <a:p>
            <a:r>
              <a:rPr lang="en-US" sz="2800" dirty="0">
                <a:solidFill>
                  <a:prstClr val="black"/>
                </a:solidFill>
                <a:latin typeface="AR JULIAN" panose="02000000000000000000" pitchFamily="2" charset="0"/>
              </a:rPr>
              <a:t>Regional </a:t>
            </a:r>
            <a:r>
              <a:rPr lang="en-US" sz="2800" dirty="0" smtClean="0">
                <a:solidFill>
                  <a:prstClr val="black"/>
                </a:solidFill>
                <a:latin typeface="AR JULIAN" panose="02000000000000000000" pitchFamily="2" charset="0"/>
              </a:rPr>
              <a:t>Epicenters: Prevention</a:t>
            </a:r>
            <a:endParaRPr lang="en-US" sz="2400" dirty="0">
              <a:solidFill>
                <a:prstClr val="black"/>
              </a:solidFill>
              <a:latin typeface="Baskerville Old Face" panose="02020602080505020303" pitchFamily="18" charset="0"/>
              <a:cs typeface="Andalus" panose="02020603050405020304" pitchFamily="18" charset="-78"/>
            </a:endParaRPr>
          </a:p>
          <a:p>
            <a:pPr marL="457200" indent="-457200">
              <a:buFont typeface="Wingdings" panose="05000000000000000000" pitchFamily="2" charset="2"/>
              <a:buChar char="Ø"/>
            </a:pPr>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371600"/>
            <a:ext cx="6312564" cy="4639732"/>
          </a:xfrm>
          <a:prstGeom prst="rect">
            <a:avLst/>
          </a:prstGeom>
        </p:spPr>
        <p:txBody>
          <a:bodyPr wrap="square">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Influences we come into contact with in life can increase the risk that our homeostasis, balanced existence of wellness, is disrupted.  </a:t>
            </a:r>
            <a:r>
              <a:rPr lang="en-US" dirty="0" smtClean="0">
                <a:solidFill>
                  <a:prstClr val="black"/>
                </a:solidFill>
                <a:latin typeface="Andalus" panose="02020603050405020304" pitchFamily="18" charset="-78"/>
                <a:cs typeface="Andalus" panose="02020603050405020304" pitchFamily="18" charset="-78"/>
              </a:rPr>
              <a:t>A </a:t>
            </a:r>
            <a:r>
              <a:rPr lang="en-US" dirty="0">
                <a:solidFill>
                  <a:prstClr val="black"/>
                </a:solidFill>
                <a:latin typeface="Andalus" panose="02020603050405020304" pitchFamily="18" charset="-78"/>
                <a:cs typeface="Andalus" panose="02020603050405020304" pitchFamily="18" charset="-78"/>
              </a:rPr>
              <a:t>fall from grace can be avoided though,   with enough supportive influences in your life. </a:t>
            </a:r>
          </a:p>
          <a:p>
            <a:pPr>
              <a:lnSpc>
                <a:spcPct val="150000"/>
              </a:lnSpc>
            </a:pPr>
            <a:r>
              <a:rPr lang="en-US" dirty="0">
                <a:solidFill>
                  <a:prstClr val="black"/>
                </a:solidFill>
                <a:latin typeface="Andalus" panose="02020603050405020304" pitchFamily="18" charset="-78"/>
                <a:cs typeface="Andalus" panose="02020603050405020304" pitchFamily="18" charset="-78"/>
              </a:rPr>
              <a:t>Some examples of preventative services are:</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New family/parent support programs</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Peer-run respite </a:t>
            </a:r>
            <a:r>
              <a:rPr lang="en-US" dirty="0" smtClean="0">
                <a:solidFill>
                  <a:prstClr val="black"/>
                </a:solidFill>
                <a:latin typeface="Andalus" panose="02020603050405020304" pitchFamily="18" charset="-78"/>
                <a:cs typeface="Andalus" panose="02020603050405020304" pitchFamily="18" charset="-78"/>
              </a:rPr>
              <a:t>houses</a:t>
            </a:r>
          </a:p>
          <a:p>
            <a:pPr marL="285750" indent="-285750">
              <a:lnSpc>
                <a:spcPct val="150000"/>
              </a:lnSpc>
              <a:buFont typeface="Arial" panose="020B0604020202020204" pitchFamily="34" charset="0"/>
              <a:buChar char="•"/>
            </a:pPr>
            <a:r>
              <a:rPr lang="en-US" dirty="0" smtClean="0">
                <a:solidFill>
                  <a:prstClr val="black"/>
                </a:solidFill>
                <a:latin typeface="Andalus" panose="02020603050405020304" pitchFamily="18" charset="-78"/>
                <a:cs typeface="Andalus" panose="02020603050405020304" pitchFamily="18" charset="-78"/>
              </a:rPr>
              <a:t>You </a:t>
            </a:r>
            <a:r>
              <a:rPr lang="en-US" dirty="0">
                <a:solidFill>
                  <a:prstClr val="black"/>
                </a:solidFill>
                <a:latin typeface="Andalus" panose="02020603050405020304" pitchFamily="18" charset="-78"/>
                <a:cs typeface="Andalus" panose="02020603050405020304" pitchFamily="18" charset="-78"/>
              </a:rPr>
              <a:t>can advocate to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increase funding of </a:t>
            </a:r>
          </a:p>
          <a:p>
            <a:pPr>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preventative </a:t>
            </a:r>
            <a:r>
              <a:rPr lang="en-US" dirty="0">
                <a:solidFill>
                  <a:prstClr val="black"/>
                </a:solidFill>
                <a:latin typeface="Andalus" panose="02020603050405020304" pitchFamily="18" charset="-78"/>
                <a:cs typeface="Andalus" panose="02020603050405020304" pitchFamily="18" charset="-78"/>
              </a:rPr>
              <a:t>services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near </a:t>
            </a:r>
            <a:r>
              <a:rPr lang="en-US" dirty="0">
                <a:solidFill>
                  <a:prstClr val="black"/>
                </a:solidFill>
                <a:latin typeface="Andalus" panose="02020603050405020304" pitchFamily="18" charset="-78"/>
                <a:cs typeface="Andalus" panose="02020603050405020304" pitchFamily="18" charset="-78"/>
              </a:rPr>
              <a:t>you, too. </a:t>
            </a:r>
          </a:p>
        </p:txBody>
      </p:sp>
      <p:pic>
        <p:nvPicPr>
          <p:cNvPr id="5" name="Picture 4">
            <a:extLst>
              <a:ext uri="{FF2B5EF4-FFF2-40B4-BE49-F238E27FC236}">
                <a16:creationId xmlns:a16="http://schemas.microsoft.com/office/drawing/2014/main" xmlns="" id="{E2AE9C4A-DC37-4EF4-A5B6-8F5B373EFA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4191000"/>
            <a:ext cx="3110145" cy="1829013"/>
          </a:xfrm>
          <a:prstGeom prst="rect">
            <a:avLst/>
          </a:prstGeom>
        </p:spPr>
      </p:pic>
    </p:spTree>
    <p:extLst>
      <p:ext uri="{BB962C8B-B14F-4D97-AF65-F5344CB8AC3E}">
        <p14:creationId xmlns:p14="http://schemas.microsoft.com/office/powerpoint/2010/main" val="32212724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2057400" y="685800"/>
            <a:ext cx="5314426" cy="954107"/>
          </a:xfrm>
          <a:prstGeom prst="rect">
            <a:avLst/>
          </a:prstGeom>
        </p:spPr>
        <p:txBody>
          <a:bodyPr wrap="none">
            <a:spAutoFit/>
          </a:bodyPr>
          <a:lstStyle/>
          <a:p>
            <a:r>
              <a:rPr lang="en-US" sz="2800" dirty="0">
                <a:solidFill>
                  <a:prstClr val="black"/>
                </a:solidFill>
                <a:latin typeface="AR JULIAN" panose="02000000000000000000" pitchFamily="2" charset="0"/>
              </a:rPr>
              <a:t>Regional </a:t>
            </a:r>
            <a:r>
              <a:rPr lang="en-US" sz="2800" dirty="0" smtClean="0">
                <a:solidFill>
                  <a:prstClr val="black"/>
                </a:solidFill>
                <a:latin typeface="AR JULIAN" panose="02000000000000000000" pitchFamily="2" charset="0"/>
              </a:rPr>
              <a:t>Epicenters: Prevention</a:t>
            </a:r>
            <a:endParaRPr lang="en-US" sz="2400" dirty="0">
              <a:solidFill>
                <a:prstClr val="black"/>
              </a:solidFill>
              <a:latin typeface="Baskerville Old Face" panose="02020602080505020303" pitchFamily="18" charset="0"/>
              <a:cs typeface="Andalus" panose="02020603050405020304" pitchFamily="18" charset="-78"/>
            </a:endParaRPr>
          </a:p>
          <a:p>
            <a:pPr marL="457200" indent="-457200">
              <a:buFont typeface="Wingdings" panose="05000000000000000000" pitchFamily="2" charset="2"/>
              <a:buChar char="Ø"/>
            </a:pPr>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219200"/>
            <a:ext cx="6137910" cy="3670236"/>
          </a:xfrm>
          <a:prstGeom prst="rect">
            <a:avLst/>
          </a:prstGeom>
        </p:spPr>
        <p:txBody>
          <a:bodyPr wrap="square">
            <a:spAutoFit/>
          </a:bodyPr>
          <a:lstStyle/>
          <a:p>
            <a:r>
              <a:rPr lang="en-US" u="sng" dirty="0">
                <a:solidFill>
                  <a:prstClr val="black"/>
                </a:solidFill>
                <a:latin typeface="Andalus" panose="02020603050405020304" pitchFamily="18" charset="-78"/>
                <a:cs typeface="Andalus" panose="02020603050405020304" pitchFamily="18" charset="-78"/>
              </a:rPr>
              <a:t>Supportive Content</a:t>
            </a:r>
          </a:p>
          <a:p>
            <a:pPr marL="285750" indent="-285750">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Peer-run respite houses</a:t>
            </a:r>
          </a:p>
          <a:p>
            <a:pPr marL="285750" indent="-285750">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New family parent support programs</a:t>
            </a:r>
          </a:p>
          <a:p>
            <a:pPr marL="285750" indent="-285750">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Education and tabling at partner events</a:t>
            </a:r>
          </a:p>
          <a:p>
            <a:pPr marL="285750" indent="-285750">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Public speaking at schools, colleges, charity events</a:t>
            </a:r>
          </a:p>
          <a:p>
            <a:pPr marL="285750" indent="-285750">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Relationships with local law enforcement and government</a:t>
            </a:r>
          </a:p>
          <a:p>
            <a:pPr marL="285750" indent="-285750">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Relationships with community based crisis response services</a:t>
            </a:r>
          </a:p>
          <a:p>
            <a:pPr marL="285750" indent="-285750">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2745835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600200" y="685800"/>
            <a:ext cx="6205537" cy="954107"/>
          </a:xfrm>
          <a:prstGeom prst="rect">
            <a:avLst/>
          </a:prstGeom>
        </p:spPr>
        <p:txBody>
          <a:bodyPr wrap="square">
            <a:spAutoFit/>
          </a:bodyPr>
          <a:lstStyle/>
          <a:p>
            <a:r>
              <a:rPr lang="en-US" sz="2800" dirty="0">
                <a:solidFill>
                  <a:prstClr val="black"/>
                </a:solidFill>
                <a:latin typeface="AR JULIAN" panose="02000000000000000000" pitchFamily="2" charset="0"/>
              </a:rPr>
              <a:t>Regional </a:t>
            </a:r>
            <a:r>
              <a:rPr lang="en-US" sz="2800" dirty="0" smtClean="0">
                <a:solidFill>
                  <a:prstClr val="black"/>
                </a:solidFill>
                <a:latin typeface="AR JULIAN" panose="02000000000000000000" pitchFamily="2" charset="0"/>
              </a:rPr>
              <a:t>Epicenters: Engagement</a:t>
            </a:r>
            <a:endParaRPr lang="en-US" sz="2400" dirty="0">
              <a:solidFill>
                <a:prstClr val="black"/>
              </a:solidFill>
              <a:latin typeface="Baskerville Old Face" panose="02020602080505020303" pitchFamily="18" charset="0"/>
              <a:cs typeface="Andalus" panose="02020603050405020304" pitchFamily="18" charset="-78"/>
            </a:endParaRPr>
          </a:p>
          <a:p>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219200"/>
            <a:ext cx="6137910" cy="4947508"/>
          </a:xfrm>
          <a:prstGeom prst="rect">
            <a:avLst/>
          </a:prstGeom>
        </p:spPr>
        <p:txBody>
          <a:bodyPr wrap="square">
            <a:spAutoFit/>
          </a:bodyPr>
          <a:lstStyle/>
          <a:p>
            <a:pPr>
              <a:lnSpc>
                <a:spcPct val="150000"/>
              </a:lnSpc>
              <a:spcBef>
                <a:spcPts val="1200"/>
              </a:spcBef>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When </a:t>
            </a:r>
            <a:r>
              <a:rPr lang="en-US" dirty="0">
                <a:solidFill>
                  <a:prstClr val="black"/>
                </a:solidFill>
                <a:latin typeface="Andalus" panose="02020603050405020304" pitchFamily="18" charset="-78"/>
                <a:cs typeface="Andalus" panose="02020603050405020304" pitchFamily="18" charset="-78"/>
              </a:rPr>
              <a:t>we are back on the </a:t>
            </a:r>
            <a:r>
              <a:rPr lang="en-US" dirty="0" smtClean="0">
                <a:solidFill>
                  <a:prstClr val="black"/>
                </a:solidFill>
                <a:latin typeface="Andalus" panose="02020603050405020304" pitchFamily="18" charset="-78"/>
                <a:cs typeface="Andalus" panose="02020603050405020304" pitchFamily="18" charset="-78"/>
              </a:rPr>
              <a:t>map </a:t>
            </a:r>
            <a:r>
              <a:rPr lang="en-US" dirty="0">
                <a:solidFill>
                  <a:prstClr val="black"/>
                </a:solidFill>
                <a:latin typeface="Andalus" panose="02020603050405020304" pitchFamily="18" charset="-78"/>
                <a:cs typeface="Andalus" panose="02020603050405020304" pitchFamily="18" charset="-78"/>
              </a:rPr>
              <a:t>of </a:t>
            </a:r>
            <a:r>
              <a:rPr lang="en-US" dirty="0" smtClean="0">
                <a:solidFill>
                  <a:prstClr val="black"/>
                </a:solidFill>
                <a:latin typeface="Andalus" panose="02020603050405020304" pitchFamily="18" charset="-78"/>
                <a:cs typeface="Andalus" panose="02020603050405020304" pitchFamily="18" charset="-78"/>
              </a:rPr>
              <a:t>existence</a:t>
            </a:r>
          </a:p>
          <a:p>
            <a:pPr>
              <a:lnSpc>
                <a:spcPct val="150000"/>
              </a:lnSpc>
              <a:spcBef>
                <a:spcPts val="1200"/>
              </a:spcBef>
            </a:pPr>
            <a:r>
              <a:rPr lang="en-US" dirty="0" smtClean="0">
                <a:solidFill>
                  <a:prstClr val="black"/>
                </a:solidFill>
                <a:latin typeface="Andalus" panose="02020603050405020304" pitchFamily="18" charset="-78"/>
                <a:cs typeface="Andalus" panose="02020603050405020304" pitchFamily="18" charset="-78"/>
              </a:rPr>
              <a:t> </a:t>
            </a:r>
            <a:r>
              <a:rPr lang="en-US" dirty="0">
                <a:solidFill>
                  <a:prstClr val="black"/>
                </a:solidFill>
                <a:latin typeface="Andalus" panose="02020603050405020304" pitchFamily="18" charset="-78"/>
                <a:cs typeface="Andalus" panose="02020603050405020304" pitchFamily="18" charset="-78"/>
              </a:rPr>
              <a:t>again we associate, </a:t>
            </a:r>
            <a:r>
              <a:rPr lang="en-US" dirty="0" smtClean="0">
                <a:solidFill>
                  <a:prstClr val="black"/>
                </a:solidFill>
                <a:latin typeface="Andalus" panose="02020603050405020304" pitchFamily="18" charset="-78"/>
                <a:cs typeface="Andalus" panose="02020603050405020304" pitchFamily="18" charset="-78"/>
              </a:rPr>
              <a:t> </a:t>
            </a:r>
            <a:r>
              <a:rPr lang="en-US" dirty="0">
                <a:solidFill>
                  <a:prstClr val="black"/>
                </a:solidFill>
                <a:latin typeface="Andalus" panose="02020603050405020304" pitchFamily="18" charset="-78"/>
                <a:cs typeface="Andalus" panose="02020603050405020304" pitchFamily="18" charset="-78"/>
              </a:rPr>
              <a:t>pursuing engagement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spcBef>
                <a:spcPts val="1200"/>
              </a:spcBef>
            </a:pPr>
            <a:r>
              <a:rPr lang="en-US" dirty="0" smtClean="0">
                <a:solidFill>
                  <a:prstClr val="black"/>
                </a:solidFill>
                <a:latin typeface="Andalus" panose="02020603050405020304" pitchFamily="18" charset="-78"/>
                <a:cs typeface="Andalus" panose="02020603050405020304" pitchFamily="18" charset="-78"/>
              </a:rPr>
              <a:t>with </a:t>
            </a:r>
            <a:r>
              <a:rPr lang="en-US" dirty="0">
                <a:solidFill>
                  <a:prstClr val="black"/>
                </a:solidFill>
                <a:latin typeface="Andalus" panose="02020603050405020304" pitchFamily="18" charset="-78"/>
                <a:cs typeface="Andalus" panose="02020603050405020304" pitchFamily="18" charset="-78"/>
              </a:rPr>
              <a:t>life </a:t>
            </a:r>
            <a:r>
              <a:rPr lang="en-US" dirty="0" smtClean="0">
                <a:solidFill>
                  <a:prstClr val="black"/>
                </a:solidFill>
                <a:latin typeface="Andalus" panose="02020603050405020304" pitchFamily="18" charset="-78"/>
                <a:cs typeface="Andalus" panose="02020603050405020304" pitchFamily="18" charset="-78"/>
              </a:rPr>
              <a:t> </a:t>
            </a:r>
            <a:r>
              <a:rPr lang="en-US" dirty="0">
                <a:solidFill>
                  <a:prstClr val="black"/>
                </a:solidFill>
                <a:latin typeface="Andalus" panose="02020603050405020304" pitchFamily="18" charset="-78"/>
                <a:cs typeface="Andalus" panose="02020603050405020304" pitchFamily="18" charset="-78"/>
              </a:rPr>
              <a:t>wherever we find it…And, </a:t>
            </a:r>
          </a:p>
          <a:p>
            <a:pPr>
              <a:lnSpc>
                <a:spcPct val="150000"/>
              </a:lnSpc>
            </a:pPr>
            <a:r>
              <a:rPr lang="en-US" dirty="0" smtClean="0">
                <a:solidFill>
                  <a:prstClr val="black"/>
                </a:solidFill>
                <a:latin typeface="Andalus" panose="02020603050405020304" pitchFamily="18" charset="-78"/>
                <a:cs typeface="Andalus" panose="02020603050405020304" pitchFamily="18" charset="-78"/>
              </a:rPr>
              <a:t>with </a:t>
            </a:r>
            <a:r>
              <a:rPr lang="en-US" dirty="0">
                <a:solidFill>
                  <a:prstClr val="black"/>
                </a:solidFill>
                <a:latin typeface="Andalus" panose="02020603050405020304" pitchFamily="18" charset="-78"/>
                <a:cs typeface="Andalus" panose="02020603050405020304" pitchFamily="18" charset="-78"/>
              </a:rPr>
              <a:t>rediscovered life purpose </a:t>
            </a:r>
          </a:p>
          <a:p>
            <a:pPr>
              <a:lnSpc>
                <a:spcPct val="150000"/>
              </a:lnSpc>
            </a:pPr>
            <a:r>
              <a:rPr lang="en-US" dirty="0" smtClean="0">
                <a:solidFill>
                  <a:prstClr val="black"/>
                </a:solidFill>
                <a:latin typeface="Andalus" panose="02020603050405020304" pitchFamily="18" charset="-78"/>
                <a:cs typeface="Andalus" panose="02020603050405020304" pitchFamily="18" charset="-78"/>
              </a:rPr>
              <a:t> </a:t>
            </a:r>
            <a:r>
              <a:rPr lang="en-US" dirty="0">
                <a:solidFill>
                  <a:prstClr val="black"/>
                </a:solidFill>
                <a:latin typeface="Andalus" panose="02020603050405020304" pitchFamily="18" charset="-78"/>
                <a:cs typeface="Andalus" panose="02020603050405020304" pitchFamily="18" charset="-78"/>
              </a:rPr>
              <a:t>comes renewed </a:t>
            </a:r>
            <a:r>
              <a:rPr lang="en-US" i="1" dirty="0">
                <a:solidFill>
                  <a:prstClr val="black"/>
                </a:solidFill>
                <a:latin typeface="Andalus" panose="02020603050405020304" pitchFamily="18" charset="-78"/>
                <a:cs typeface="Andalus" panose="02020603050405020304" pitchFamily="18" charset="-78"/>
              </a:rPr>
              <a:t>relevance, </a:t>
            </a:r>
            <a:r>
              <a:rPr lang="en-US" dirty="0">
                <a:solidFill>
                  <a:prstClr val="black"/>
                </a:solidFill>
                <a:latin typeface="Andalus" panose="02020603050405020304" pitchFamily="18" charset="-78"/>
                <a:cs typeface="Andalus" panose="02020603050405020304" pitchFamily="18" charset="-78"/>
              </a:rPr>
              <a:t>meaning that </a:t>
            </a:r>
            <a:r>
              <a:rPr lang="en-US" b="1" dirty="0">
                <a:solidFill>
                  <a:prstClr val="black"/>
                </a:solidFill>
                <a:latin typeface="Andalus" panose="02020603050405020304" pitchFamily="18" charset="-78"/>
                <a:cs typeface="Andalus" panose="02020603050405020304" pitchFamily="18" charset="-78"/>
              </a:rPr>
              <a:t>we belong.</a:t>
            </a:r>
          </a:p>
          <a:p>
            <a:pPr>
              <a:lnSpc>
                <a:spcPct val="150000"/>
              </a:lnSpc>
            </a:pPr>
            <a:r>
              <a:rPr lang="en-US" dirty="0">
                <a:solidFill>
                  <a:prstClr val="black"/>
                </a:solidFill>
                <a:latin typeface="Andalus" panose="02020603050405020304" pitchFamily="18" charset="-78"/>
                <a:cs typeface="Andalus" panose="02020603050405020304" pitchFamily="18" charset="-78"/>
              </a:rPr>
              <a:t>Examples of Engagement activities can include:</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Community service events</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Hospitality services (food &amp; beverage,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clothes</a:t>
            </a:r>
            <a:r>
              <a:rPr lang="en-US" dirty="0">
                <a:solidFill>
                  <a:prstClr val="black"/>
                </a:solidFill>
                <a:latin typeface="Andalus" panose="02020603050405020304" pitchFamily="18" charset="-78"/>
                <a:cs typeface="Andalus" panose="02020603050405020304" pitchFamily="18" charset="-78"/>
              </a:rPr>
              <a:t>, etc.)</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Outreach to at-risk persons (refugees, </a:t>
            </a: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houseless</a:t>
            </a:r>
            <a:r>
              <a:rPr lang="en-US" dirty="0">
                <a:solidFill>
                  <a:prstClr val="black"/>
                </a:solidFill>
                <a:latin typeface="Andalus" panose="02020603050405020304" pitchFamily="18" charset="-78"/>
                <a:cs typeface="Andalus" panose="02020603050405020304" pitchFamily="18" charset="-78"/>
              </a:rPr>
              <a:t>, etc.)</a:t>
            </a:r>
          </a:p>
        </p:txBody>
      </p:sp>
      <p:pic>
        <p:nvPicPr>
          <p:cNvPr id="3" name="Picture 2">
            <a:extLst>
              <a:ext uri="{FF2B5EF4-FFF2-40B4-BE49-F238E27FC236}">
                <a16:creationId xmlns:a16="http://schemas.microsoft.com/office/drawing/2014/main" xmlns="" id="{8B02F1F4-FD1C-4CA9-B199-3F4F924F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1371600"/>
            <a:ext cx="1486346" cy="1800694"/>
          </a:xfrm>
          <a:prstGeom prst="rect">
            <a:avLst/>
          </a:prstGeom>
        </p:spPr>
      </p:pic>
      <p:pic>
        <p:nvPicPr>
          <p:cNvPr id="17" name="Picture 16">
            <a:extLst>
              <a:ext uri="{FF2B5EF4-FFF2-40B4-BE49-F238E27FC236}">
                <a16:creationId xmlns:a16="http://schemas.microsoft.com/office/drawing/2014/main" xmlns="" id="{8B5B80A8-2569-461F-8652-1546D56978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4419600"/>
            <a:ext cx="1785937" cy="1633537"/>
          </a:xfrm>
          <a:prstGeom prst="rect">
            <a:avLst/>
          </a:prstGeom>
        </p:spPr>
      </p:pic>
    </p:spTree>
    <p:extLst>
      <p:ext uri="{BB962C8B-B14F-4D97-AF65-F5344CB8AC3E}">
        <p14:creationId xmlns:p14="http://schemas.microsoft.com/office/powerpoint/2010/main" val="18287911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7"/>
          <p:cNvSpPr txBox="1">
            <a:spLocks noChangeArrowheads="1"/>
          </p:cNvSpPr>
          <p:nvPr/>
        </p:nvSpPr>
        <p:spPr bwMode="auto">
          <a:xfrm>
            <a:off x="581026" y="1938338"/>
            <a:ext cx="8240713" cy="2677656"/>
          </a:xfrm>
          <a:prstGeom prst="rect">
            <a:avLst/>
          </a:prstGeom>
          <a:noFill/>
          <a:ln w="9525">
            <a:noFill/>
            <a:miter lim="800000"/>
            <a:headEnd/>
            <a:tailEnd/>
          </a:ln>
        </p:spPr>
        <p:txBody>
          <a:bodyPr>
            <a:prstTxWarp prst="textNoShape">
              <a:avLst/>
            </a:prstTxWarp>
            <a:spAutoFit/>
          </a:bodyPr>
          <a:lstStyle/>
          <a:p>
            <a:r>
              <a:rPr lang="en-US" sz="2400" b="1" dirty="0">
                <a:latin typeface="Calibri" charset="0"/>
                <a:ea typeface="Calibri" charset="0"/>
                <a:cs typeface="Calibri" charset="0"/>
              </a:rPr>
              <a:t>Archive</a:t>
            </a:r>
          </a:p>
          <a:p>
            <a:endParaRPr lang="en-US" sz="2400" b="1" dirty="0">
              <a:latin typeface="Calibri" charset="0"/>
              <a:ea typeface="Calibri" charset="0"/>
              <a:cs typeface="Calibri" charset="0"/>
            </a:endParaRPr>
          </a:p>
          <a:p>
            <a:r>
              <a:rPr lang="en-US" sz="2400" dirty="0">
                <a:solidFill>
                  <a:srgbClr val="000000"/>
                </a:solidFill>
                <a:latin typeface="Calibri" charset="0"/>
                <a:ea typeface="Calibri" charset="0"/>
                <a:cs typeface="Calibri" charset="0"/>
              </a:rPr>
              <a:t>This </a:t>
            </a:r>
            <a:r>
              <a:rPr lang="en-US" sz="2400" dirty="0" smtClean="0">
                <a:solidFill>
                  <a:srgbClr val="000000"/>
                </a:solidFill>
                <a:latin typeface="Calibri" charset="0"/>
                <a:ea typeface="Calibri" charset="0"/>
                <a:cs typeface="Calibri" charset="0"/>
              </a:rPr>
              <a:t>Webinar will </a:t>
            </a:r>
            <a:r>
              <a:rPr lang="en-US" sz="2400" dirty="0">
                <a:solidFill>
                  <a:srgbClr val="000000"/>
                </a:solidFill>
                <a:latin typeface="Calibri" charset="0"/>
                <a:ea typeface="Calibri" charset="0"/>
                <a:cs typeface="Calibri" charset="0"/>
              </a:rPr>
              <a:t>be recorded. The PowerPoint presentation and the audio recording of the teleconference will be posted to the </a:t>
            </a:r>
            <a:r>
              <a:rPr lang="en-US" sz="2400" dirty="0" smtClean="0">
                <a:solidFill>
                  <a:srgbClr val="000000"/>
                </a:solidFill>
                <a:latin typeface="Calibri" charset="0"/>
                <a:ea typeface="Calibri" charset="0"/>
                <a:cs typeface="Calibri" charset="0"/>
              </a:rPr>
              <a:t>National Coalition </a:t>
            </a:r>
            <a:r>
              <a:rPr lang="en-US" sz="2400" dirty="0">
                <a:solidFill>
                  <a:srgbClr val="000000"/>
                </a:solidFill>
                <a:latin typeface="Calibri" charset="0"/>
                <a:ea typeface="Calibri" charset="0"/>
                <a:cs typeface="Calibri" charset="0"/>
              </a:rPr>
              <a:t>website </a:t>
            </a:r>
            <a:r>
              <a:rPr lang="en-US" sz="2400" dirty="0" smtClean="0">
                <a:solidFill>
                  <a:srgbClr val="000000"/>
                </a:solidFill>
                <a:latin typeface="Calibri" charset="0"/>
                <a:ea typeface="Calibri" charset="0"/>
                <a:cs typeface="Calibri" charset="0"/>
              </a:rPr>
              <a:t>at:</a:t>
            </a:r>
          </a:p>
          <a:p>
            <a:r>
              <a:rPr lang="en-US" sz="2400" dirty="0" smtClean="0">
                <a:solidFill>
                  <a:srgbClr val="000000"/>
                </a:solidFill>
                <a:latin typeface="Calibri" charset="0"/>
                <a:ea typeface="Calibri" charset="0"/>
                <a:cs typeface="Calibri" charset="0"/>
              </a:rPr>
              <a:t>http://</a:t>
            </a:r>
            <a:r>
              <a:rPr lang="en-US" sz="2400" dirty="0" err="1" smtClean="0">
                <a:solidFill>
                  <a:srgbClr val="000000"/>
                </a:solidFill>
                <a:latin typeface="Calibri" charset="0"/>
                <a:ea typeface="Calibri" charset="0"/>
                <a:cs typeface="Calibri" charset="0"/>
              </a:rPr>
              <a:t>www.ncmhr.org</a:t>
            </a:r>
            <a:endParaRPr lang="en-US" sz="2400" dirty="0">
              <a:solidFill>
                <a:srgbClr val="000000"/>
              </a:solidFill>
              <a:latin typeface="Calibri" charset="0"/>
              <a:ea typeface="Calibri" charset="0"/>
              <a:cs typeface="Calibri" charset="0"/>
            </a:endParaRPr>
          </a:p>
          <a:p>
            <a:endParaRPr lang="en-US" sz="2400" dirty="0">
              <a:latin typeface="Calibri" charset="0"/>
              <a:ea typeface="Calibri" charset="0"/>
              <a:cs typeface="Calibri"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4572002"/>
            <a:ext cx="5160963" cy="30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C logo.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81000"/>
            <a:ext cx="3722748" cy="762000"/>
          </a:xfrm>
          <a:prstGeom prst="rect">
            <a:avLst/>
          </a:prstGeom>
        </p:spPr>
      </p:pic>
      <p:pic>
        <p:nvPicPr>
          <p:cNvPr id="6" name="Picture 5" descr="inaps_.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76200"/>
            <a:ext cx="3964560" cy="134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676400" y="609600"/>
            <a:ext cx="5634049" cy="954107"/>
          </a:xfrm>
          <a:prstGeom prst="rect">
            <a:avLst/>
          </a:prstGeom>
        </p:spPr>
        <p:txBody>
          <a:bodyPr wrap="none">
            <a:spAutoFit/>
          </a:bodyPr>
          <a:lstStyle/>
          <a:p>
            <a:r>
              <a:rPr lang="en-US" sz="2800" dirty="0">
                <a:solidFill>
                  <a:prstClr val="black"/>
                </a:solidFill>
                <a:latin typeface="AR JULIAN" panose="02000000000000000000" pitchFamily="2" charset="0"/>
              </a:rPr>
              <a:t>Regional </a:t>
            </a:r>
            <a:r>
              <a:rPr lang="en-US" sz="2800" dirty="0" smtClean="0">
                <a:solidFill>
                  <a:prstClr val="black"/>
                </a:solidFill>
                <a:latin typeface="AR JULIAN" panose="02000000000000000000" pitchFamily="2" charset="0"/>
              </a:rPr>
              <a:t>Epicenters: Engagement</a:t>
            </a:r>
            <a:endParaRPr lang="en-US" sz="2400" dirty="0">
              <a:solidFill>
                <a:prstClr val="black"/>
              </a:solidFill>
              <a:latin typeface="Baskerville Old Face" panose="02020602080505020303" pitchFamily="18" charset="0"/>
              <a:cs typeface="Andalus" panose="02020603050405020304" pitchFamily="18" charset="-78"/>
            </a:endParaRPr>
          </a:p>
          <a:p>
            <a:pPr marL="457200" indent="-457200">
              <a:buFont typeface="Wingdings" panose="05000000000000000000" pitchFamily="2" charset="2"/>
              <a:buChar char="Ø"/>
            </a:pPr>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143000"/>
            <a:ext cx="6137910" cy="5055230"/>
          </a:xfrm>
          <a:prstGeom prst="rect">
            <a:avLst/>
          </a:prstGeom>
        </p:spPr>
        <p:txBody>
          <a:bodyPr wrap="square">
            <a:spAutoFit/>
          </a:bodyPr>
          <a:lstStyle/>
          <a:p>
            <a:pPr>
              <a:lnSpc>
                <a:spcPct val="150000"/>
              </a:lnSpc>
            </a:pPr>
            <a:r>
              <a:rPr lang="en-US" u="sng" dirty="0">
                <a:solidFill>
                  <a:prstClr val="black"/>
                </a:solidFill>
                <a:latin typeface="Andalus" panose="02020603050405020304" pitchFamily="18" charset="-78"/>
                <a:cs typeface="Andalus" panose="02020603050405020304" pitchFamily="18" charset="-78"/>
              </a:rPr>
              <a:t>Supportive Content</a:t>
            </a:r>
          </a:p>
          <a:p>
            <a:pPr>
              <a:lnSpc>
                <a:spcPct val="150000"/>
              </a:lnSpc>
            </a:pPr>
            <a:r>
              <a:rPr lang="en-US" dirty="0">
                <a:solidFill>
                  <a:prstClr val="black"/>
                </a:solidFill>
                <a:latin typeface="Andalus" panose="02020603050405020304" pitchFamily="18" charset="-78"/>
                <a:cs typeface="Andalus" panose="02020603050405020304" pitchFamily="18" charset="-78"/>
              </a:rPr>
              <a:t>Engaging those who are </a:t>
            </a:r>
          </a:p>
          <a:p>
            <a:pPr>
              <a:lnSpc>
                <a:spcPct val="150000"/>
              </a:lnSpc>
            </a:pPr>
            <a:r>
              <a:rPr lang="en-US" dirty="0">
                <a:solidFill>
                  <a:prstClr val="black"/>
                </a:solidFill>
                <a:latin typeface="Andalus" panose="02020603050405020304" pitchFamily="18" charset="-78"/>
                <a:cs typeface="Andalus" panose="02020603050405020304" pitchFamily="18" charset="-78"/>
              </a:rPr>
              <a:t>at risk, or beyond the point where prevention is as helpful is another option for influence in facilitated ripple effects.</a:t>
            </a:r>
          </a:p>
          <a:p>
            <a:endParaRPr lang="en-US" dirty="0" smtClean="0">
              <a:solidFill>
                <a:prstClr val="black"/>
              </a:solidFill>
              <a:latin typeface="Andalus" panose="02020603050405020304" pitchFamily="18" charset="-78"/>
              <a:cs typeface="Andalus" panose="02020603050405020304" pitchFamily="18" charset="-78"/>
            </a:endParaRPr>
          </a:p>
          <a:p>
            <a:r>
              <a:rPr lang="en-US" dirty="0" smtClean="0">
                <a:solidFill>
                  <a:prstClr val="black"/>
                </a:solidFill>
                <a:latin typeface="Andalus" panose="02020603050405020304" pitchFamily="18" charset="-78"/>
                <a:cs typeface="Andalus" panose="02020603050405020304" pitchFamily="18" charset="-78"/>
              </a:rPr>
              <a:t>Other engagement activities include:</a:t>
            </a:r>
          </a:p>
          <a:p>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r>
              <a:rPr lang="en-US" dirty="0" smtClean="0">
                <a:solidFill>
                  <a:prstClr val="black"/>
                </a:solidFill>
                <a:latin typeface="Andalus" panose="02020603050405020304" pitchFamily="18" charset="-78"/>
                <a:cs typeface="Andalus" panose="02020603050405020304" pitchFamily="18" charset="-78"/>
              </a:rPr>
              <a:t>Visits </a:t>
            </a:r>
            <a:r>
              <a:rPr lang="en-US" dirty="0">
                <a:solidFill>
                  <a:prstClr val="black"/>
                </a:solidFill>
                <a:latin typeface="Andalus" panose="02020603050405020304" pitchFamily="18" charset="-78"/>
                <a:cs typeface="Andalus" panose="02020603050405020304" pitchFamily="18" charset="-78"/>
              </a:rPr>
              <a:t>to managed care environments (some are locked up) </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Tabling at partner events</a:t>
            </a: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2663596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2286000" y="609600"/>
            <a:ext cx="4855416" cy="954107"/>
          </a:xfrm>
          <a:prstGeom prst="rect">
            <a:avLst/>
          </a:prstGeom>
        </p:spPr>
        <p:txBody>
          <a:bodyPr wrap="none">
            <a:spAutoFit/>
          </a:bodyPr>
          <a:lstStyle/>
          <a:p>
            <a:r>
              <a:rPr lang="en-US" sz="2800" dirty="0">
                <a:solidFill>
                  <a:prstClr val="black"/>
                </a:solidFill>
                <a:latin typeface="AR JULIAN" panose="02000000000000000000" pitchFamily="2" charset="0"/>
              </a:rPr>
              <a:t>Regional </a:t>
            </a:r>
            <a:r>
              <a:rPr lang="en-US" sz="2800" dirty="0" smtClean="0">
                <a:solidFill>
                  <a:prstClr val="black"/>
                </a:solidFill>
                <a:latin typeface="AR JULIAN" panose="02000000000000000000" pitchFamily="2" charset="0"/>
              </a:rPr>
              <a:t>Epicenters: Support</a:t>
            </a:r>
            <a:endParaRPr lang="en-US" sz="2400" dirty="0">
              <a:solidFill>
                <a:prstClr val="black"/>
              </a:solidFill>
              <a:latin typeface="Baskerville Old Face" panose="02020602080505020303" pitchFamily="18" charset="0"/>
              <a:cs typeface="Andalus" panose="02020603050405020304" pitchFamily="18" charset="-78"/>
            </a:endParaRPr>
          </a:p>
          <a:p>
            <a:pPr marL="457200" indent="-457200">
              <a:buFont typeface="Wingdings" panose="05000000000000000000" pitchFamily="2" charset="2"/>
              <a:buChar char="Ø"/>
            </a:pPr>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524000" y="1143000"/>
            <a:ext cx="6137910" cy="5239896"/>
          </a:xfrm>
          <a:prstGeom prst="rect">
            <a:avLst/>
          </a:prstGeom>
        </p:spPr>
        <p:txBody>
          <a:bodyPr wrap="square">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Wellness support can be for any areas that relate to the </a:t>
            </a:r>
            <a:r>
              <a:rPr lang="en-US" i="1" dirty="0">
                <a:solidFill>
                  <a:prstClr val="black"/>
                </a:solidFill>
                <a:latin typeface="Andalus" panose="02020603050405020304" pitchFamily="18" charset="-78"/>
                <a:cs typeface="Andalus" panose="02020603050405020304" pitchFamily="18" charset="-78"/>
              </a:rPr>
              <a:t>8 Dimensions of Wellness. </a:t>
            </a:r>
            <a:r>
              <a:rPr lang="en-US" dirty="0">
                <a:solidFill>
                  <a:prstClr val="black"/>
                </a:solidFill>
                <a:latin typeface="Andalus" panose="02020603050405020304" pitchFamily="18" charset="-78"/>
                <a:cs typeface="Andalus" panose="02020603050405020304" pitchFamily="18" charset="-78"/>
              </a:rPr>
              <a:t>Activities at each location are weaved together intentionally through epicenters </a:t>
            </a:r>
            <a:r>
              <a:rPr lang="en-US" dirty="0" smtClean="0">
                <a:solidFill>
                  <a:prstClr val="black"/>
                </a:solidFill>
                <a:latin typeface="Andalus" panose="02020603050405020304" pitchFamily="18" charset="-78"/>
                <a:cs typeface="Andalus" panose="02020603050405020304" pitchFamily="18" charset="-78"/>
              </a:rPr>
              <a:t>with strategic </a:t>
            </a:r>
            <a:r>
              <a:rPr lang="en-US" dirty="0">
                <a:solidFill>
                  <a:prstClr val="black"/>
                </a:solidFill>
                <a:latin typeface="Andalus" panose="02020603050405020304" pitchFamily="18" charset="-78"/>
                <a:cs typeface="Andalus" panose="02020603050405020304" pitchFamily="18" charset="-78"/>
              </a:rPr>
              <a:t>collaborations, to maximize mutual benefit of the local networks. </a:t>
            </a:r>
            <a:r>
              <a:rPr lang="en-US" dirty="0" smtClean="0">
                <a:solidFill>
                  <a:prstClr val="black"/>
                </a:solidFill>
                <a:latin typeface="Andalus" panose="02020603050405020304" pitchFamily="18" charset="-78"/>
                <a:cs typeface="Andalus" panose="02020603050405020304" pitchFamily="18" charset="-78"/>
              </a:rPr>
              <a:t>This </a:t>
            </a:r>
            <a:r>
              <a:rPr lang="en-US" dirty="0">
                <a:solidFill>
                  <a:prstClr val="black"/>
                </a:solidFill>
                <a:latin typeface="Andalus" panose="02020603050405020304" pitchFamily="18" charset="-78"/>
                <a:cs typeface="Andalus" panose="02020603050405020304" pitchFamily="18" charset="-78"/>
              </a:rPr>
              <a:t>is how the Wellness Model is     put into regional supportive action. </a:t>
            </a:r>
          </a:p>
          <a:p>
            <a:pPr marL="285750" indent="-285750">
              <a:lnSpc>
                <a:spcPct val="150000"/>
              </a:lnSpc>
            </a:pPr>
            <a:r>
              <a:rPr lang="en-US" dirty="0" smtClean="0">
                <a:solidFill>
                  <a:prstClr val="black"/>
                </a:solidFill>
                <a:latin typeface="Andalus" panose="02020603050405020304" pitchFamily="18" charset="-78"/>
                <a:cs typeface="Andalus" panose="02020603050405020304" pitchFamily="18" charset="-78"/>
              </a:rPr>
              <a:t>Examples </a:t>
            </a:r>
            <a:r>
              <a:rPr lang="en-US" dirty="0">
                <a:solidFill>
                  <a:prstClr val="black"/>
                </a:solidFill>
                <a:latin typeface="Andalus" panose="02020603050405020304" pitchFamily="18" charset="-78"/>
                <a:cs typeface="Andalus" panose="02020603050405020304" pitchFamily="18" charset="-78"/>
              </a:rPr>
              <a:t>of Support services include:</a:t>
            </a:r>
          </a:p>
          <a:p>
            <a:pPr marL="285750" lvl="1"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Day-use drop in centers </a:t>
            </a:r>
          </a:p>
          <a:p>
            <a:pPr marL="285750" lvl="1"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Job referrals, and in-house job </a:t>
            </a:r>
            <a:endParaRPr lang="en-US" dirty="0" smtClean="0">
              <a:solidFill>
                <a:prstClr val="black"/>
              </a:solidFill>
              <a:latin typeface="Andalus" panose="02020603050405020304" pitchFamily="18" charset="-78"/>
              <a:cs typeface="Andalus" panose="02020603050405020304" pitchFamily="18" charset="-78"/>
            </a:endParaRPr>
          </a:p>
          <a:p>
            <a:pPr marL="0" lvl="1">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programs</a:t>
            </a:r>
            <a:endParaRPr lang="en-US" dirty="0">
              <a:solidFill>
                <a:prstClr val="black"/>
              </a:solidFill>
              <a:latin typeface="Andalus" panose="02020603050405020304" pitchFamily="18" charset="-78"/>
              <a:cs typeface="Andalus" panose="02020603050405020304" pitchFamily="18" charset="-78"/>
            </a:endParaRPr>
          </a:p>
          <a:p>
            <a:pPr marL="285750" lvl="1"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Residential Supports (rural </a:t>
            </a:r>
            <a:endParaRPr lang="en-US" dirty="0" smtClean="0">
              <a:solidFill>
                <a:prstClr val="black"/>
              </a:solidFill>
              <a:latin typeface="Andalus" panose="02020603050405020304" pitchFamily="18" charset="-78"/>
              <a:cs typeface="Andalus" panose="02020603050405020304" pitchFamily="18" charset="-78"/>
            </a:endParaRPr>
          </a:p>
          <a:p>
            <a:pPr marL="0" lvl="1">
              <a:lnSpc>
                <a:spcPct val="150000"/>
              </a:lnSpc>
            </a:pP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farming </a:t>
            </a:r>
            <a:r>
              <a:rPr lang="en-US" dirty="0">
                <a:solidFill>
                  <a:prstClr val="black"/>
                </a:solidFill>
                <a:latin typeface="Andalus" panose="02020603050405020304" pitchFamily="18" charset="-78"/>
                <a:cs typeface="Andalus" panose="02020603050405020304" pitchFamily="18" charset="-78"/>
              </a:rPr>
              <a:t>and long-term urban housing)</a:t>
            </a:r>
          </a:p>
        </p:txBody>
      </p:sp>
      <p:pic>
        <p:nvPicPr>
          <p:cNvPr id="5" name="Picture 4">
            <a:extLst>
              <a:ext uri="{FF2B5EF4-FFF2-40B4-BE49-F238E27FC236}">
                <a16:creationId xmlns:a16="http://schemas.microsoft.com/office/drawing/2014/main" xmlns="" id="{95360152-095C-45EC-A92F-AB8482D651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7800" y="4114800"/>
            <a:ext cx="2722277" cy="1484879"/>
          </a:xfrm>
          <a:prstGeom prst="rect">
            <a:avLst/>
          </a:prstGeom>
        </p:spPr>
      </p:pic>
    </p:spTree>
    <p:extLst>
      <p:ext uri="{BB962C8B-B14F-4D97-AF65-F5344CB8AC3E}">
        <p14:creationId xmlns:p14="http://schemas.microsoft.com/office/powerpoint/2010/main" val="31845342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2057400" y="685800"/>
            <a:ext cx="4855416" cy="954107"/>
          </a:xfrm>
          <a:prstGeom prst="rect">
            <a:avLst/>
          </a:prstGeom>
        </p:spPr>
        <p:txBody>
          <a:bodyPr wrap="none">
            <a:spAutoFit/>
          </a:bodyPr>
          <a:lstStyle/>
          <a:p>
            <a:r>
              <a:rPr lang="en-US" sz="2800" dirty="0">
                <a:solidFill>
                  <a:prstClr val="black"/>
                </a:solidFill>
                <a:latin typeface="AR JULIAN" panose="02000000000000000000" pitchFamily="2" charset="0"/>
              </a:rPr>
              <a:t>Regional </a:t>
            </a:r>
            <a:r>
              <a:rPr lang="en-US" sz="2800" dirty="0" smtClean="0">
                <a:solidFill>
                  <a:prstClr val="black"/>
                </a:solidFill>
                <a:latin typeface="AR JULIAN" panose="02000000000000000000" pitchFamily="2" charset="0"/>
              </a:rPr>
              <a:t>Epicenters: Support</a:t>
            </a:r>
            <a:endParaRPr lang="en-US" sz="2400" dirty="0">
              <a:solidFill>
                <a:prstClr val="black"/>
              </a:solidFill>
              <a:latin typeface="Baskerville Old Face" panose="02020602080505020303" pitchFamily="18" charset="0"/>
              <a:cs typeface="Andalus" panose="02020603050405020304" pitchFamily="18" charset="-78"/>
            </a:endParaRPr>
          </a:p>
          <a:p>
            <a:pPr marL="457200" indent="-457200">
              <a:buFont typeface="Wingdings" panose="05000000000000000000" pitchFamily="2" charset="2"/>
              <a:buChar char="Ø"/>
            </a:pPr>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16974" y="1656181"/>
            <a:ext cx="6137910" cy="4639732"/>
          </a:xfrm>
          <a:prstGeom prst="rect">
            <a:avLst/>
          </a:prstGeom>
        </p:spPr>
        <p:txBody>
          <a:bodyPr wrap="square">
            <a:spAutoFit/>
          </a:bodyPr>
          <a:lstStyle/>
          <a:p>
            <a:pPr>
              <a:lnSpc>
                <a:spcPct val="150000"/>
              </a:lnSpc>
            </a:pPr>
            <a:r>
              <a:rPr lang="en-US" u="sng" dirty="0">
                <a:solidFill>
                  <a:prstClr val="black"/>
                </a:solidFill>
                <a:latin typeface="Andalus" panose="02020603050405020304" pitchFamily="18" charset="-78"/>
                <a:cs typeface="Andalus" panose="02020603050405020304" pitchFamily="18" charset="-78"/>
              </a:rPr>
              <a:t>Supportive </a:t>
            </a:r>
            <a:r>
              <a:rPr lang="en-US" u="sng" dirty="0" smtClean="0">
                <a:solidFill>
                  <a:prstClr val="black"/>
                </a:solidFill>
                <a:latin typeface="Andalus" panose="02020603050405020304" pitchFamily="18" charset="-78"/>
                <a:cs typeface="Andalus" panose="02020603050405020304" pitchFamily="18" charset="-78"/>
              </a:rPr>
              <a:t>Content</a:t>
            </a:r>
          </a:p>
          <a:p>
            <a:pPr marL="285750"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Wellspring </a:t>
            </a:r>
            <a:r>
              <a:rPr lang="en-US" dirty="0">
                <a:solidFill>
                  <a:prstClr val="black"/>
                </a:solidFill>
                <a:latin typeface="Andalus" panose="02020603050405020304" pitchFamily="18" charset="-78"/>
                <a:cs typeface="Andalus" panose="02020603050405020304" pitchFamily="18" charset="-78"/>
              </a:rPr>
              <a:t>Labs (or clubs</a:t>
            </a:r>
            <a:r>
              <a:rPr lang="en-US" dirty="0" smtClean="0">
                <a:solidFill>
                  <a:prstClr val="black"/>
                </a:solidFill>
                <a:latin typeface="Andalus" panose="02020603050405020304" pitchFamily="18" charset="-78"/>
                <a:cs typeface="Andalus" panose="02020603050405020304" pitchFamily="18" charset="-78"/>
              </a:rPr>
              <a:t>)</a:t>
            </a:r>
          </a:p>
          <a:p>
            <a:pPr marL="285750"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Residential </a:t>
            </a:r>
            <a:r>
              <a:rPr lang="en-US" dirty="0">
                <a:solidFill>
                  <a:prstClr val="black"/>
                </a:solidFill>
                <a:latin typeface="Andalus" panose="02020603050405020304" pitchFamily="18" charset="-78"/>
                <a:cs typeface="Andalus" panose="02020603050405020304" pitchFamily="18" charset="-78"/>
              </a:rPr>
              <a:t>Supports (rural farming and long-term urban housing</a:t>
            </a:r>
            <a:r>
              <a:rPr lang="en-US" dirty="0" smtClean="0">
                <a:solidFill>
                  <a:prstClr val="black"/>
                </a:solidFill>
                <a:latin typeface="Andalus" panose="02020603050405020304" pitchFamily="18" charset="-78"/>
                <a:cs typeface="Andalus" panose="02020603050405020304" pitchFamily="18" charset="-78"/>
              </a:rPr>
              <a:t>)</a:t>
            </a:r>
          </a:p>
          <a:p>
            <a:pPr marL="285750"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Vocational </a:t>
            </a:r>
            <a:r>
              <a:rPr lang="en-US" dirty="0">
                <a:solidFill>
                  <a:prstClr val="black"/>
                </a:solidFill>
                <a:latin typeface="Andalus" panose="02020603050405020304" pitchFamily="18" charset="-78"/>
                <a:cs typeface="Andalus" panose="02020603050405020304" pitchFamily="18" charset="-78"/>
              </a:rPr>
              <a:t>training, job referrals, and in-house vocational </a:t>
            </a:r>
            <a:r>
              <a:rPr lang="en-US" dirty="0" smtClean="0">
                <a:solidFill>
                  <a:prstClr val="black"/>
                </a:solidFill>
                <a:latin typeface="Andalus" panose="02020603050405020304" pitchFamily="18" charset="-78"/>
                <a:cs typeface="Andalus" panose="02020603050405020304" pitchFamily="18" charset="-78"/>
              </a:rPr>
              <a:t>programs</a:t>
            </a:r>
          </a:p>
          <a:p>
            <a:pPr marL="285750"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Crafting </a:t>
            </a:r>
            <a:r>
              <a:rPr lang="en-US" dirty="0">
                <a:solidFill>
                  <a:prstClr val="black"/>
                </a:solidFill>
                <a:latin typeface="Andalus" panose="02020603050405020304" pitchFamily="18" charset="-78"/>
                <a:cs typeface="Andalus" panose="02020603050405020304" pitchFamily="18" charset="-78"/>
              </a:rPr>
              <a:t>Halls for supporting creative </a:t>
            </a:r>
            <a:r>
              <a:rPr lang="en-US" dirty="0" smtClean="0">
                <a:solidFill>
                  <a:prstClr val="black"/>
                </a:solidFill>
                <a:latin typeface="Andalus" panose="02020603050405020304" pitchFamily="18" charset="-78"/>
                <a:cs typeface="Andalus" panose="02020603050405020304" pitchFamily="18" charset="-78"/>
              </a:rPr>
              <a:t>development</a:t>
            </a:r>
          </a:p>
          <a:p>
            <a:pPr marL="285750"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Day</a:t>
            </a:r>
            <a:r>
              <a:rPr lang="en-US" dirty="0">
                <a:solidFill>
                  <a:prstClr val="black"/>
                </a:solidFill>
                <a:latin typeface="Andalus" panose="02020603050405020304" pitchFamily="18" charset="-78"/>
                <a:cs typeface="Andalus" panose="02020603050405020304" pitchFamily="18" charset="-78"/>
              </a:rPr>
              <a:t>-use drop in centers </a:t>
            </a: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473435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524000" y="609600"/>
            <a:ext cx="6353021" cy="523220"/>
          </a:xfrm>
          <a:prstGeom prst="rect">
            <a:avLst/>
          </a:prstGeom>
        </p:spPr>
        <p:txBody>
          <a:bodyPr wrap="none">
            <a:spAutoFit/>
          </a:bodyPr>
          <a:lstStyle/>
          <a:p>
            <a:r>
              <a:rPr lang="en-US" sz="2400" dirty="0">
                <a:solidFill>
                  <a:prstClr val="black"/>
                </a:solidFill>
                <a:latin typeface="AR JULIAN" panose="02000000000000000000" pitchFamily="2" charset="0"/>
              </a:rPr>
              <a:t>Regional</a:t>
            </a:r>
            <a:r>
              <a:rPr lang="en-US" sz="2800" dirty="0">
                <a:solidFill>
                  <a:prstClr val="black"/>
                </a:solidFill>
                <a:latin typeface="AR JULIAN" panose="02000000000000000000" pitchFamily="2" charset="0"/>
              </a:rPr>
              <a:t> </a:t>
            </a:r>
            <a:r>
              <a:rPr lang="en-US" sz="2400" dirty="0" smtClean="0">
                <a:solidFill>
                  <a:prstClr val="black"/>
                </a:solidFill>
                <a:latin typeface="AR JULIAN" panose="02000000000000000000" pitchFamily="2" charset="0"/>
              </a:rPr>
              <a:t>Epicenters</a:t>
            </a:r>
            <a:r>
              <a:rPr lang="en-US" sz="2800" dirty="0" smtClean="0">
                <a:solidFill>
                  <a:prstClr val="black"/>
                </a:solidFill>
                <a:latin typeface="AR JULIAN" panose="02000000000000000000" pitchFamily="2" charset="0"/>
              </a:rPr>
              <a:t>: </a:t>
            </a:r>
            <a:r>
              <a:rPr lang="en-US" sz="2400" dirty="0" smtClean="0">
                <a:solidFill>
                  <a:prstClr val="black"/>
                </a:solidFill>
                <a:latin typeface="AR JULIAN" panose="02000000000000000000" pitchFamily="2" charset="0"/>
              </a:rPr>
              <a:t>Collaborative Oversight</a:t>
            </a:r>
            <a:endParaRPr lang="en-US" sz="2400" dirty="0">
              <a:solidFill>
                <a:prstClr val="black"/>
              </a:solidFill>
              <a:latin typeface="Baskerville Old Face" panose="02020602080505020303" pitchFamily="18" charset="0"/>
              <a:cs typeface="Andalus" panose="02020603050405020304" pitchFamily="18" charset="-78"/>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371600"/>
            <a:ext cx="6137910" cy="4224234"/>
          </a:xfrm>
          <a:prstGeom prst="rect">
            <a:avLst/>
          </a:prstGeom>
        </p:spPr>
        <p:txBody>
          <a:bodyPr wrap="square">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Coordination orchestrated through an epicenter to connect the points on the map of </a:t>
            </a:r>
            <a:r>
              <a:rPr lang="en-US" dirty="0" smtClean="0">
                <a:solidFill>
                  <a:prstClr val="black"/>
                </a:solidFill>
                <a:latin typeface="Andalus" panose="02020603050405020304" pitchFamily="18" charset="-78"/>
                <a:cs typeface="Andalus" panose="02020603050405020304" pitchFamily="18" charset="-78"/>
              </a:rPr>
              <a:t>a </a:t>
            </a:r>
            <a:r>
              <a:rPr lang="en-US" dirty="0">
                <a:solidFill>
                  <a:prstClr val="black"/>
                </a:solidFill>
                <a:latin typeface="Andalus" panose="02020603050405020304" pitchFamily="18" charset="-78"/>
                <a:cs typeface="Andalus" panose="02020603050405020304" pitchFamily="18" charset="-78"/>
              </a:rPr>
              <a:t>region are weaved together intentionally for collaboration with locally allied partners.  </a:t>
            </a:r>
            <a:r>
              <a:rPr lang="en-US" dirty="0" smtClean="0">
                <a:solidFill>
                  <a:prstClr val="black"/>
                </a:solidFill>
                <a:latin typeface="Andalus" panose="02020603050405020304" pitchFamily="18" charset="-78"/>
                <a:cs typeface="Andalus" panose="02020603050405020304" pitchFamily="18" charset="-78"/>
              </a:rPr>
              <a:t>Some </a:t>
            </a:r>
            <a:r>
              <a:rPr lang="en-US" dirty="0">
                <a:solidFill>
                  <a:prstClr val="black"/>
                </a:solidFill>
                <a:latin typeface="Andalus" panose="02020603050405020304" pitchFamily="18" charset="-78"/>
                <a:cs typeface="Andalus" panose="02020603050405020304" pitchFamily="18" charset="-78"/>
              </a:rPr>
              <a:t>key aspects of this influence are</a:t>
            </a:r>
            <a:r>
              <a:rPr lang="en-US" dirty="0" smtClean="0">
                <a:solidFill>
                  <a:prstClr val="black"/>
                </a:solidFill>
                <a:latin typeface="Andalus" panose="02020603050405020304" pitchFamily="18" charset="-78"/>
                <a:cs typeface="Andalus" panose="02020603050405020304" pitchFamily="18" charset="-78"/>
              </a:rPr>
              <a:t>:</a:t>
            </a:r>
            <a:endParaRPr lang="en-US" sz="2800"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Regional conference organization</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Media productions to raise awareness</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Joining government advisory councils</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Quality standards, policy, and licensing </a:t>
            </a:r>
          </a:p>
          <a:p>
            <a:pPr marL="285750" indent="-285750">
              <a:lnSpc>
                <a:spcPct val="150000"/>
              </a:lnSpc>
              <a:buFont typeface="Arial" panose="020B0604020202020204" pitchFamily="34" charset="0"/>
              <a:buChar char="•"/>
            </a:pPr>
            <a:r>
              <a:rPr lang="en-US" dirty="0">
                <a:solidFill>
                  <a:prstClr val="black"/>
                </a:solidFill>
                <a:latin typeface="Andalus" panose="02020603050405020304" pitchFamily="18" charset="-78"/>
                <a:cs typeface="Andalus" panose="02020603050405020304" pitchFamily="18" charset="-78"/>
              </a:rPr>
              <a:t>Forming and coalitions and associations (usually involves a charter)</a:t>
            </a:r>
          </a:p>
        </p:txBody>
      </p:sp>
      <p:pic>
        <p:nvPicPr>
          <p:cNvPr id="5" name="Picture 4">
            <a:extLst>
              <a:ext uri="{FF2B5EF4-FFF2-40B4-BE49-F238E27FC236}">
                <a16:creationId xmlns:a16="http://schemas.microsoft.com/office/drawing/2014/main" xmlns="" id="{B211233B-A330-4018-800C-F07B74DA29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7400" y="2819400"/>
            <a:ext cx="2085282" cy="1950880"/>
          </a:xfrm>
          <a:prstGeom prst="rect">
            <a:avLst/>
          </a:prstGeom>
        </p:spPr>
      </p:pic>
    </p:spTree>
    <p:extLst>
      <p:ext uri="{BB962C8B-B14F-4D97-AF65-F5344CB8AC3E}">
        <p14:creationId xmlns:p14="http://schemas.microsoft.com/office/powerpoint/2010/main" val="25179468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447800" y="762000"/>
            <a:ext cx="6314549" cy="461665"/>
          </a:xfrm>
          <a:prstGeom prst="rect">
            <a:avLst/>
          </a:prstGeom>
        </p:spPr>
        <p:txBody>
          <a:bodyPr wrap="none">
            <a:spAutoFit/>
          </a:bodyPr>
          <a:lstStyle/>
          <a:p>
            <a:r>
              <a:rPr lang="en-US" sz="2400" dirty="0">
                <a:solidFill>
                  <a:prstClr val="black"/>
                </a:solidFill>
                <a:latin typeface="AR JULIAN" panose="02000000000000000000" pitchFamily="2" charset="0"/>
              </a:rPr>
              <a:t>Regional </a:t>
            </a:r>
            <a:r>
              <a:rPr lang="en-US" sz="2400" dirty="0" smtClean="0">
                <a:solidFill>
                  <a:prstClr val="black"/>
                </a:solidFill>
                <a:latin typeface="AR JULIAN" panose="02000000000000000000" pitchFamily="2" charset="0"/>
              </a:rPr>
              <a:t>Epicenters: Collaborative Oversight</a:t>
            </a:r>
            <a:endParaRPr lang="en-US" sz="2400" dirty="0">
              <a:solidFill>
                <a:prstClr val="black"/>
              </a:solidFill>
              <a:latin typeface="Baskerville Old Face" panose="02020602080505020303" pitchFamily="18" charset="0"/>
              <a:cs typeface="Andalus" panose="02020603050405020304" pitchFamily="18" charset="-78"/>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447800" y="1447800"/>
            <a:ext cx="6137910" cy="4224234"/>
          </a:xfrm>
          <a:prstGeom prst="rect">
            <a:avLst/>
          </a:prstGeom>
        </p:spPr>
        <p:txBody>
          <a:bodyPr wrap="square">
            <a:spAutoFit/>
          </a:bodyPr>
          <a:lstStyle/>
          <a:p>
            <a:pPr>
              <a:lnSpc>
                <a:spcPct val="150000"/>
              </a:lnSpc>
            </a:pPr>
            <a:r>
              <a:rPr lang="en-US" u="sng" dirty="0">
                <a:solidFill>
                  <a:prstClr val="black"/>
                </a:solidFill>
                <a:latin typeface="Andalus" panose="02020603050405020304" pitchFamily="18" charset="-78"/>
                <a:cs typeface="Andalus" panose="02020603050405020304" pitchFamily="18" charset="-78"/>
              </a:rPr>
              <a:t>Supportive Content</a:t>
            </a:r>
          </a:p>
          <a:p>
            <a:pPr marL="4763" lvl="1">
              <a:lnSpc>
                <a:spcPct val="150000"/>
              </a:lnSpc>
            </a:pPr>
            <a:r>
              <a:rPr lang="en-US" dirty="0">
                <a:solidFill>
                  <a:prstClr val="black"/>
                </a:solidFill>
                <a:latin typeface="Andalus" panose="02020603050405020304" pitchFamily="18" charset="-78"/>
                <a:cs typeface="Andalus" panose="02020603050405020304" pitchFamily="18" charset="-78"/>
              </a:rPr>
              <a:t>Recovery Learning Communities (RLC’s) are the only known peer-run structures that are similar to Ripples of Wellness Allied Networks.  Although the resemblance is seen in the projects and activities coordinated through a central hub, as mentioned before the recovery and wellness models are slightly different in array service provision.</a:t>
            </a: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a:p>
            <a:pPr marL="285750" indent="-285750">
              <a:lnSpc>
                <a:spcPct val="150000"/>
              </a:lnSpc>
              <a:buFont typeface="Arial" panose="020B0604020202020204" pitchFamily="34" charset="0"/>
              <a:buChar char="•"/>
            </a:pPr>
            <a:endParaRPr lang="en-US" dirty="0">
              <a:solidFill>
                <a:prstClr val="black"/>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1451881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447800" y="685800"/>
            <a:ext cx="6405419" cy="892552"/>
          </a:xfrm>
          <a:prstGeom prst="rect">
            <a:avLst/>
          </a:prstGeom>
        </p:spPr>
        <p:txBody>
          <a:bodyPr wrap="none">
            <a:spAutoFit/>
          </a:bodyPr>
          <a:lstStyle/>
          <a:p>
            <a:r>
              <a:rPr lang="en-US" sz="2400" dirty="0">
                <a:solidFill>
                  <a:prstClr val="black"/>
                </a:solidFill>
                <a:latin typeface="AR JULIAN" panose="02000000000000000000" pitchFamily="2" charset="0"/>
              </a:rPr>
              <a:t>Merging Wellness Support With Permaculture</a:t>
            </a:r>
          </a:p>
          <a:p>
            <a:endParaRPr lang="en-US" sz="28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371600" y="1219200"/>
            <a:ext cx="6137910" cy="5055230"/>
          </a:xfrm>
          <a:prstGeom prst="rect">
            <a:avLst/>
          </a:prstGeom>
        </p:spPr>
        <p:txBody>
          <a:bodyPr wrap="square">
            <a:spAutoFit/>
          </a:bodyPr>
          <a:lstStyle/>
          <a:p>
            <a:pPr marL="0" lvl="1">
              <a:lnSpc>
                <a:spcPct val="150000"/>
              </a:lnSpc>
            </a:pPr>
            <a:r>
              <a:rPr lang="en-US" dirty="0">
                <a:solidFill>
                  <a:prstClr val="black"/>
                </a:solidFill>
                <a:latin typeface="Andalus" panose="02020603050405020304" pitchFamily="18" charset="-78"/>
                <a:cs typeface="Andalus" panose="02020603050405020304" pitchFamily="18" charset="-78"/>
              </a:rPr>
              <a:t>Dedication to a cause and ability to make a difference in the community(s) comes from our becoming more aware of one or more of these dimensions in our own life.</a:t>
            </a:r>
          </a:p>
          <a:p>
            <a:pPr marL="0" lvl="1">
              <a:lnSpc>
                <a:spcPct val="150000"/>
              </a:lnSpc>
            </a:pPr>
            <a:r>
              <a:rPr lang="en-US" dirty="0">
                <a:solidFill>
                  <a:prstClr val="black"/>
                </a:solidFill>
                <a:latin typeface="Andalus" panose="02020603050405020304" pitchFamily="18" charset="-78"/>
                <a:cs typeface="Andalus" panose="02020603050405020304" pitchFamily="18" charset="-78"/>
              </a:rPr>
              <a:t>When wellness support is provided with </a:t>
            </a:r>
          </a:p>
          <a:p>
            <a:pPr marL="0" lvl="1">
              <a:lnSpc>
                <a:spcPct val="150000"/>
              </a:lnSpc>
            </a:pPr>
            <a:r>
              <a:rPr lang="en-US" dirty="0">
                <a:solidFill>
                  <a:prstClr val="black"/>
                </a:solidFill>
                <a:latin typeface="Andalus" panose="02020603050405020304" pitchFamily="18" charset="-78"/>
                <a:cs typeface="Andalus" panose="02020603050405020304" pitchFamily="18" charset="-78"/>
              </a:rPr>
              <a:t>an understanding of permaculture then </a:t>
            </a:r>
          </a:p>
          <a:p>
            <a:pPr marL="0" lvl="1">
              <a:lnSpc>
                <a:spcPct val="150000"/>
              </a:lnSpc>
            </a:pPr>
            <a:r>
              <a:rPr lang="en-US" dirty="0">
                <a:solidFill>
                  <a:prstClr val="black"/>
                </a:solidFill>
                <a:latin typeface="Andalus" panose="02020603050405020304" pitchFamily="18" charset="-78"/>
                <a:cs typeface="Andalus" panose="02020603050405020304" pitchFamily="18" charset="-78"/>
              </a:rPr>
              <a:t>the resulting recipe creates huge ripples. </a:t>
            </a:r>
          </a:p>
          <a:p>
            <a:pPr marL="0" lvl="1">
              <a:lnSpc>
                <a:spcPct val="150000"/>
              </a:lnSpc>
            </a:pPr>
            <a:endParaRPr lang="en-US" dirty="0" smtClean="0">
              <a:solidFill>
                <a:prstClr val="black"/>
              </a:solidFill>
              <a:latin typeface="Andalus" panose="02020603050405020304" pitchFamily="18" charset="-78"/>
              <a:cs typeface="Andalus" panose="02020603050405020304" pitchFamily="18" charset="-78"/>
            </a:endParaRPr>
          </a:p>
          <a:p>
            <a:pPr marL="0" lvl="1">
              <a:lnSpc>
                <a:spcPct val="150000"/>
              </a:lnSpc>
            </a:pPr>
            <a:endParaRPr lang="en-US" dirty="0">
              <a:solidFill>
                <a:prstClr val="black"/>
              </a:solidFill>
              <a:latin typeface="Andalus" panose="02020603050405020304" pitchFamily="18" charset="-78"/>
              <a:cs typeface="Andalus" panose="02020603050405020304" pitchFamily="18" charset="-78"/>
            </a:endParaRPr>
          </a:p>
          <a:p>
            <a:pPr marL="0" lvl="1">
              <a:lnSpc>
                <a:spcPct val="150000"/>
              </a:lnSpc>
            </a:pPr>
            <a:endParaRPr lang="en-US" dirty="0" smtClean="0">
              <a:solidFill>
                <a:prstClr val="black"/>
              </a:solidFill>
              <a:latin typeface="Andalus" panose="02020603050405020304" pitchFamily="18" charset="-78"/>
              <a:cs typeface="Andalus" panose="02020603050405020304" pitchFamily="18" charset="-78"/>
            </a:endParaRPr>
          </a:p>
          <a:p>
            <a:pPr marL="0" lvl="1">
              <a:lnSpc>
                <a:spcPct val="150000"/>
              </a:lnSpc>
            </a:pPr>
            <a:r>
              <a:rPr lang="en-US" dirty="0" smtClean="0">
                <a:solidFill>
                  <a:prstClr val="black"/>
                </a:solidFill>
                <a:latin typeface="Andalus" panose="02020603050405020304" pitchFamily="18" charset="-78"/>
                <a:cs typeface="Andalus" panose="02020603050405020304" pitchFamily="18" charset="-78"/>
              </a:rPr>
              <a:t>Examples </a:t>
            </a:r>
            <a:r>
              <a:rPr lang="en-US" dirty="0">
                <a:solidFill>
                  <a:prstClr val="black"/>
                </a:solidFill>
                <a:latin typeface="Andalus" panose="02020603050405020304" pitchFamily="18" charset="-78"/>
                <a:cs typeface="Andalus" panose="02020603050405020304" pitchFamily="18" charset="-78"/>
              </a:rPr>
              <a:t>of such activity combinations include: </a:t>
            </a:r>
            <a:endParaRPr lang="en-US" sz="1200" dirty="0">
              <a:solidFill>
                <a:prstClr val="black"/>
              </a:solidFill>
              <a:latin typeface="Andalus" panose="02020603050405020304" pitchFamily="18" charset="-78"/>
              <a:cs typeface="Andalus" panose="02020603050405020304" pitchFamily="18" charset="-78"/>
            </a:endParaRPr>
          </a:p>
          <a:p>
            <a:pPr marL="285750" lvl="1"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Respite </a:t>
            </a:r>
            <a:r>
              <a:rPr lang="en-US" dirty="0">
                <a:solidFill>
                  <a:prstClr val="black"/>
                </a:solidFill>
                <a:latin typeface="Andalus" panose="02020603050405020304" pitchFamily="18" charset="-78"/>
                <a:cs typeface="Andalus" panose="02020603050405020304" pitchFamily="18" charset="-78"/>
              </a:rPr>
              <a:t>houses built with reclaimed </a:t>
            </a:r>
            <a:r>
              <a:rPr lang="en-US" dirty="0" smtClean="0">
                <a:solidFill>
                  <a:prstClr val="black"/>
                </a:solidFill>
                <a:latin typeface="Andalus" panose="02020603050405020304" pitchFamily="18" charset="-78"/>
                <a:cs typeface="Andalus" panose="02020603050405020304" pitchFamily="18" charset="-78"/>
              </a:rPr>
              <a:t>wood</a:t>
            </a:r>
          </a:p>
          <a:p>
            <a:pPr marL="285750" lvl="1" indent="-285750">
              <a:lnSpc>
                <a:spcPct val="150000"/>
              </a:lnSpc>
              <a:buFont typeface="Arial"/>
              <a:buChar char="•"/>
            </a:pPr>
            <a:r>
              <a:rPr lang="en-US" dirty="0" smtClean="0">
                <a:solidFill>
                  <a:prstClr val="black"/>
                </a:solidFill>
                <a:latin typeface="Andalus" panose="02020603050405020304" pitchFamily="18" charset="-78"/>
                <a:cs typeface="Andalus" panose="02020603050405020304" pitchFamily="18" charset="-78"/>
              </a:rPr>
              <a:t>Crafting </a:t>
            </a:r>
            <a:r>
              <a:rPr lang="en-US" dirty="0">
                <a:solidFill>
                  <a:prstClr val="black"/>
                </a:solidFill>
                <a:latin typeface="Andalus" panose="02020603050405020304" pitchFamily="18" charset="-78"/>
                <a:cs typeface="Andalus" panose="02020603050405020304" pitchFamily="18" charset="-78"/>
              </a:rPr>
              <a:t>new clothes from unwanted clothes </a:t>
            </a:r>
          </a:p>
        </p:txBody>
      </p:sp>
      <p:pic>
        <p:nvPicPr>
          <p:cNvPr id="3" name="Picture 2">
            <a:extLst>
              <a:ext uri="{FF2B5EF4-FFF2-40B4-BE49-F238E27FC236}">
                <a16:creationId xmlns:a16="http://schemas.microsoft.com/office/drawing/2014/main" xmlns="" id="{10D9C8AA-977E-4C22-8F76-40E3277DE3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8800" y="2971800"/>
            <a:ext cx="2285346" cy="2023483"/>
          </a:xfrm>
          <a:prstGeom prst="rect">
            <a:avLst/>
          </a:prstGeom>
        </p:spPr>
      </p:pic>
    </p:spTree>
    <p:extLst>
      <p:ext uri="{BB962C8B-B14F-4D97-AF65-F5344CB8AC3E}">
        <p14:creationId xmlns:p14="http://schemas.microsoft.com/office/powerpoint/2010/main" val="36917070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260650-7AC4-4651-A8C8-A8B72DC3BB72}"/>
              </a:ext>
            </a:extLst>
          </p:cNvPr>
          <p:cNvSpPr/>
          <p:nvPr/>
        </p:nvSpPr>
        <p:spPr>
          <a:xfrm>
            <a:off x="1295400" y="609600"/>
            <a:ext cx="6405419" cy="830997"/>
          </a:xfrm>
          <a:prstGeom prst="rect">
            <a:avLst/>
          </a:prstGeom>
        </p:spPr>
        <p:txBody>
          <a:bodyPr wrap="none">
            <a:spAutoFit/>
          </a:bodyPr>
          <a:lstStyle/>
          <a:p>
            <a:r>
              <a:rPr lang="en-US" sz="2400" dirty="0">
                <a:solidFill>
                  <a:prstClr val="black"/>
                </a:solidFill>
                <a:latin typeface="AR JULIAN" panose="02000000000000000000" pitchFamily="2" charset="0"/>
              </a:rPr>
              <a:t>Merging Wellness Support With Permaculture</a:t>
            </a:r>
          </a:p>
          <a:p>
            <a:endParaRPr lang="en-US" sz="2400" dirty="0">
              <a:solidFill>
                <a:prstClr val="black"/>
              </a:solidFill>
              <a:latin typeface="AR JULIAN" panose="02000000000000000000" pitchFamily="2" charset="0"/>
            </a:endParaRPr>
          </a:p>
        </p:txBody>
      </p:sp>
      <p:sp>
        <p:nvSpPr>
          <p:cNvPr id="9" name="Rectangle 8">
            <a:extLst>
              <a:ext uri="{FF2B5EF4-FFF2-40B4-BE49-F238E27FC236}">
                <a16:creationId xmlns:a16="http://schemas.microsoft.com/office/drawing/2014/main" xmlns="" id="{9715CBDD-BDE2-49EE-9223-C88CF543E575}"/>
              </a:ext>
            </a:extLst>
          </p:cNvPr>
          <p:cNvSpPr/>
          <p:nvPr/>
        </p:nvSpPr>
        <p:spPr>
          <a:xfrm>
            <a:off x="1524000" y="1219200"/>
            <a:ext cx="6137910" cy="4985981"/>
          </a:xfrm>
          <a:prstGeom prst="rect">
            <a:avLst/>
          </a:prstGeom>
        </p:spPr>
        <p:txBody>
          <a:bodyPr wrap="square">
            <a:spAutoFit/>
          </a:bodyPr>
          <a:lstStyle/>
          <a:p>
            <a:pPr marL="0" lvl="1"/>
            <a:r>
              <a:rPr lang="en-US" dirty="0">
                <a:solidFill>
                  <a:prstClr val="black"/>
                </a:solidFill>
                <a:latin typeface="Andalus" panose="02020603050405020304" pitchFamily="18" charset="-78"/>
                <a:cs typeface="Andalus" panose="02020603050405020304" pitchFamily="18" charset="-78"/>
              </a:rPr>
              <a:t>Some examples of organizations exploring the link include</a:t>
            </a:r>
            <a:r>
              <a:rPr lang="en-US" dirty="0" smtClean="0">
                <a:solidFill>
                  <a:prstClr val="black"/>
                </a:solidFill>
                <a:latin typeface="Andalus" panose="02020603050405020304" pitchFamily="18" charset="-78"/>
                <a:cs typeface="Andalus" panose="02020603050405020304" pitchFamily="18" charset="-78"/>
              </a:rPr>
              <a:t>:</a:t>
            </a:r>
          </a:p>
          <a:p>
            <a:pPr marL="0" lvl="1"/>
            <a:endParaRPr lang="en-US" sz="1200" dirty="0">
              <a:solidFill>
                <a:prstClr val="black"/>
              </a:solidFill>
              <a:latin typeface="Andalus" panose="02020603050405020304" pitchFamily="18" charset="-78"/>
              <a:cs typeface="Andalus" panose="02020603050405020304" pitchFamily="18" charset="-78"/>
              <a:hlinkClick r:id="rId2" action="ppaction://hlinkfile"/>
            </a:endParaRPr>
          </a:p>
          <a:p>
            <a:pPr marL="285750" lvl="1" indent="-285750">
              <a:buFont typeface="Arial"/>
              <a:buChar char="•"/>
            </a:pPr>
            <a:r>
              <a:rPr lang="en-US" dirty="0" smtClean="0">
                <a:solidFill>
                  <a:prstClr val="black"/>
                </a:solidFill>
                <a:latin typeface="Andalus" panose="02020603050405020304" pitchFamily="18" charset="-78"/>
                <a:cs typeface="Andalus" panose="02020603050405020304" pitchFamily="18" charset="-78"/>
                <a:hlinkClick r:id="rId2" action="ppaction://hlinkfile"/>
              </a:rPr>
              <a:t>The </a:t>
            </a:r>
            <a:r>
              <a:rPr lang="en-US" dirty="0">
                <a:solidFill>
                  <a:prstClr val="black"/>
                </a:solidFill>
                <a:latin typeface="Andalus" panose="02020603050405020304" pitchFamily="18" charset="-78"/>
                <a:cs typeface="Andalus" panose="02020603050405020304" pitchFamily="18" charset="-78"/>
                <a:hlinkClick r:id="rId2" action="ppaction://hlinkfile"/>
              </a:rPr>
              <a:t>City Repair </a:t>
            </a:r>
            <a:r>
              <a:rPr lang="en-US" dirty="0" smtClean="0">
                <a:solidFill>
                  <a:prstClr val="black"/>
                </a:solidFill>
                <a:latin typeface="Andalus" panose="02020603050405020304" pitchFamily="18" charset="-78"/>
                <a:cs typeface="Andalus" panose="02020603050405020304" pitchFamily="18" charset="-78"/>
                <a:hlinkClick r:id="rId2" action="ppaction://hlinkfile"/>
              </a:rPr>
              <a:t>Project</a:t>
            </a:r>
            <a:endParaRPr lang="en-US" dirty="0">
              <a:solidFill>
                <a:prstClr val="black"/>
              </a:solidFill>
              <a:latin typeface="Andalus" panose="02020603050405020304" pitchFamily="18" charset="-78"/>
              <a:cs typeface="Andalus" panose="02020603050405020304" pitchFamily="18" charset="-78"/>
            </a:endParaRPr>
          </a:p>
          <a:p>
            <a:pPr marL="285750" lvl="1" indent="-285750">
              <a:buFont typeface="Arial"/>
              <a:buChar char="•"/>
            </a:pPr>
            <a:r>
              <a:rPr lang="en-US" dirty="0" smtClean="0">
                <a:solidFill>
                  <a:prstClr val="black"/>
                </a:solidFill>
                <a:latin typeface="Andalus" panose="02020603050405020304" pitchFamily="18" charset="-78"/>
                <a:cs typeface="Andalus" panose="02020603050405020304" pitchFamily="18" charset="-78"/>
                <a:hlinkClick r:id="rId3" action="ppaction://hlinkfile"/>
              </a:rPr>
              <a:t>Earth Guardians</a:t>
            </a:r>
            <a:endParaRPr lang="en-US" dirty="0">
              <a:solidFill>
                <a:prstClr val="black"/>
              </a:solidFill>
              <a:latin typeface="Andalus" panose="02020603050405020304" pitchFamily="18" charset="-78"/>
              <a:cs typeface="Andalus" panose="02020603050405020304" pitchFamily="18" charset="-78"/>
            </a:endParaRPr>
          </a:p>
          <a:p>
            <a:pPr marL="285750" lvl="1" indent="-285750">
              <a:buFont typeface="Arial"/>
              <a:buChar char="•"/>
            </a:pPr>
            <a:r>
              <a:rPr lang="en-US" dirty="0" smtClean="0">
                <a:solidFill>
                  <a:prstClr val="black"/>
                </a:solidFill>
                <a:latin typeface="Andalus" panose="02020603050405020304" pitchFamily="18" charset="-78"/>
                <a:cs typeface="Andalus" panose="02020603050405020304" pitchFamily="18" charset="-78"/>
                <a:hlinkClick r:id="rId4"/>
              </a:rPr>
              <a:t>Food </a:t>
            </a:r>
            <a:r>
              <a:rPr lang="en-US" dirty="0">
                <a:solidFill>
                  <a:prstClr val="black"/>
                </a:solidFill>
                <a:latin typeface="Andalus" panose="02020603050405020304" pitchFamily="18" charset="-78"/>
                <a:cs typeface="Andalus" panose="02020603050405020304" pitchFamily="18" charset="-78"/>
                <a:hlinkClick r:id="rId4"/>
              </a:rPr>
              <a:t>By </a:t>
            </a:r>
            <a:r>
              <a:rPr lang="en-US" dirty="0" smtClean="0">
                <a:solidFill>
                  <a:prstClr val="black"/>
                </a:solidFill>
                <a:latin typeface="Andalus" panose="02020603050405020304" pitchFamily="18" charset="-78"/>
                <a:cs typeface="Andalus" panose="02020603050405020304" pitchFamily="18" charset="-78"/>
                <a:hlinkClick r:id="rId4"/>
              </a:rPr>
              <a:t>Design</a:t>
            </a:r>
            <a:endParaRPr lang="en-US" dirty="0">
              <a:solidFill>
                <a:prstClr val="black"/>
              </a:solidFill>
              <a:latin typeface="Andalus" panose="02020603050405020304" pitchFamily="18" charset="-78"/>
              <a:cs typeface="Andalus" panose="02020603050405020304" pitchFamily="18" charset="-78"/>
            </a:endParaRPr>
          </a:p>
          <a:p>
            <a:pPr marL="0" lvl="1"/>
            <a:endParaRPr lang="en-US" dirty="0" smtClean="0">
              <a:solidFill>
                <a:prstClr val="black"/>
              </a:solidFill>
              <a:latin typeface="Andalus" panose="02020603050405020304" pitchFamily="18" charset="-78"/>
              <a:cs typeface="Andalus" panose="02020603050405020304" pitchFamily="18" charset="-78"/>
            </a:endParaRPr>
          </a:p>
          <a:p>
            <a:pPr marL="0" lvl="1"/>
            <a:endParaRPr lang="en-US" dirty="0">
              <a:solidFill>
                <a:prstClr val="black"/>
              </a:solidFill>
              <a:latin typeface="Andalus" panose="02020603050405020304" pitchFamily="18" charset="-78"/>
              <a:cs typeface="Andalus" panose="02020603050405020304" pitchFamily="18" charset="-78"/>
            </a:endParaRPr>
          </a:p>
          <a:p>
            <a:pPr marL="0" lvl="1"/>
            <a:endParaRPr lang="en-US" dirty="0" smtClean="0">
              <a:solidFill>
                <a:prstClr val="black"/>
              </a:solidFill>
              <a:latin typeface="Andalus" panose="02020603050405020304" pitchFamily="18" charset="-78"/>
              <a:cs typeface="Andalus" panose="02020603050405020304" pitchFamily="18" charset="-78"/>
            </a:endParaRPr>
          </a:p>
          <a:p>
            <a:pPr marL="0" lvl="1"/>
            <a:endParaRPr lang="en-US" dirty="0">
              <a:solidFill>
                <a:prstClr val="black"/>
              </a:solidFill>
              <a:latin typeface="Andalus" panose="02020603050405020304" pitchFamily="18" charset="-78"/>
              <a:cs typeface="Andalus" panose="02020603050405020304" pitchFamily="18" charset="-78"/>
            </a:endParaRPr>
          </a:p>
          <a:p>
            <a:pPr marL="0" lvl="1"/>
            <a:endParaRPr lang="en-US" dirty="0" smtClean="0">
              <a:solidFill>
                <a:prstClr val="black"/>
              </a:solidFill>
              <a:latin typeface="Andalus" panose="02020603050405020304" pitchFamily="18" charset="-78"/>
              <a:cs typeface="Andalus" panose="02020603050405020304" pitchFamily="18" charset="-78"/>
            </a:endParaRPr>
          </a:p>
          <a:p>
            <a:pPr marL="0" lvl="1"/>
            <a:endParaRPr lang="en-US" dirty="0" smtClean="0">
              <a:solidFill>
                <a:prstClr val="black"/>
              </a:solidFill>
              <a:latin typeface="Andalus" panose="02020603050405020304" pitchFamily="18" charset="-78"/>
              <a:cs typeface="Andalus" panose="02020603050405020304" pitchFamily="18" charset="-78"/>
            </a:endParaRPr>
          </a:p>
          <a:p>
            <a:pPr marL="0" lvl="1"/>
            <a:r>
              <a:rPr lang="en-US" dirty="0" smtClean="0">
                <a:solidFill>
                  <a:prstClr val="black"/>
                </a:solidFill>
                <a:latin typeface="Andalus" panose="02020603050405020304" pitchFamily="18" charset="-78"/>
                <a:cs typeface="Andalus" panose="02020603050405020304" pitchFamily="18" charset="-78"/>
              </a:rPr>
              <a:t>The </a:t>
            </a:r>
            <a:r>
              <a:rPr lang="en-US" dirty="0">
                <a:solidFill>
                  <a:prstClr val="black"/>
                </a:solidFill>
                <a:latin typeface="Andalus" panose="02020603050405020304" pitchFamily="18" charset="-78"/>
                <a:cs typeface="Andalus" panose="02020603050405020304" pitchFamily="18" charset="-78"/>
              </a:rPr>
              <a:t>reward of value that comes from </a:t>
            </a:r>
            <a:r>
              <a:rPr lang="en-US" dirty="0" smtClean="0">
                <a:solidFill>
                  <a:prstClr val="black"/>
                </a:solidFill>
                <a:latin typeface="Andalus" panose="02020603050405020304" pitchFamily="18" charset="-78"/>
                <a:cs typeface="Andalus" panose="02020603050405020304" pitchFamily="18" charset="-78"/>
              </a:rPr>
              <a:t>the </a:t>
            </a:r>
            <a:r>
              <a:rPr lang="en-US" dirty="0">
                <a:solidFill>
                  <a:prstClr val="black"/>
                </a:solidFill>
                <a:latin typeface="Andalus" panose="02020603050405020304" pitchFamily="18" charset="-78"/>
                <a:cs typeface="Andalus" panose="02020603050405020304" pitchFamily="18" charset="-78"/>
              </a:rPr>
              <a:t>Journey of Rediscovery is insight </a:t>
            </a:r>
            <a:r>
              <a:rPr lang="en-US" dirty="0" smtClean="0">
                <a:solidFill>
                  <a:prstClr val="black"/>
                </a:solidFill>
                <a:latin typeface="Andalus" panose="02020603050405020304" pitchFamily="18" charset="-78"/>
                <a:cs typeface="Andalus" panose="02020603050405020304" pitchFamily="18" charset="-78"/>
              </a:rPr>
              <a:t>into </a:t>
            </a:r>
            <a:r>
              <a:rPr lang="en-US" dirty="0">
                <a:solidFill>
                  <a:prstClr val="black"/>
                </a:solidFill>
                <a:latin typeface="Andalus" panose="02020603050405020304" pitchFamily="18" charset="-78"/>
                <a:cs typeface="Andalus" panose="02020603050405020304" pitchFamily="18" charset="-78"/>
              </a:rPr>
              <a:t>the nature of crisis and wellness. The inherent potential  </a:t>
            </a:r>
            <a:r>
              <a:rPr lang="en-US" dirty="0" smtClean="0">
                <a:solidFill>
                  <a:prstClr val="black"/>
                </a:solidFill>
                <a:latin typeface="Andalus" panose="02020603050405020304" pitchFamily="18" charset="-78"/>
                <a:cs typeface="Andalus" panose="02020603050405020304" pitchFamily="18" charset="-78"/>
              </a:rPr>
              <a:t>in </a:t>
            </a:r>
            <a:r>
              <a:rPr lang="en-US" dirty="0">
                <a:solidFill>
                  <a:prstClr val="black"/>
                </a:solidFill>
                <a:latin typeface="Andalus" panose="02020603050405020304" pitchFamily="18" charset="-78"/>
                <a:cs typeface="Andalus" panose="02020603050405020304" pitchFamily="18" charset="-78"/>
              </a:rPr>
              <a:t>bringing forth the value of successful recovery on the grandest of scales…       </a:t>
            </a:r>
          </a:p>
          <a:p>
            <a:r>
              <a:rPr lang="en-US" dirty="0">
                <a:solidFill>
                  <a:prstClr val="black"/>
                </a:solidFill>
                <a:latin typeface="Andalus" panose="02020603050405020304" pitchFamily="18" charset="-78"/>
                <a:cs typeface="Andalus" panose="02020603050405020304" pitchFamily="18" charset="-78"/>
              </a:rPr>
              <a:t>to revitalize our culture and every dimension of our world, is tremendous.  </a:t>
            </a:r>
            <a:r>
              <a:rPr lang="en-US" dirty="0" smtClean="0">
                <a:solidFill>
                  <a:prstClr val="black"/>
                </a:solidFill>
                <a:latin typeface="Andalus" panose="02020603050405020304" pitchFamily="18" charset="-78"/>
                <a:cs typeface="Andalus" panose="02020603050405020304" pitchFamily="18" charset="-78"/>
              </a:rPr>
              <a:t>This </a:t>
            </a:r>
            <a:r>
              <a:rPr lang="en-US" dirty="0">
                <a:solidFill>
                  <a:prstClr val="black"/>
                </a:solidFill>
                <a:latin typeface="Andalus" panose="02020603050405020304" pitchFamily="18" charset="-78"/>
                <a:cs typeface="Andalus" panose="02020603050405020304" pitchFamily="18" charset="-78"/>
              </a:rPr>
              <a:t>may be the next leap in our collective Journey, even as an entire species.</a:t>
            </a:r>
          </a:p>
        </p:txBody>
      </p:sp>
      <p:pic>
        <p:nvPicPr>
          <p:cNvPr id="5" name="Picture 4">
            <a:extLst>
              <a:ext uri="{FF2B5EF4-FFF2-40B4-BE49-F238E27FC236}">
                <a16:creationId xmlns:a16="http://schemas.microsoft.com/office/drawing/2014/main" xmlns="" id="{C1210779-25F4-4A75-A85D-438DCFA748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6800" y="1600200"/>
            <a:ext cx="1817791" cy="2435066"/>
          </a:xfrm>
          <a:prstGeom prst="rect">
            <a:avLst/>
          </a:prstGeom>
        </p:spPr>
      </p:pic>
    </p:spTree>
    <p:extLst>
      <p:ext uri="{BB962C8B-B14F-4D97-AF65-F5344CB8AC3E}">
        <p14:creationId xmlns:p14="http://schemas.microsoft.com/office/powerpoint/2010/main" val="30610728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2F2F2"/>
            </a:gs>
            <a:gs pos="100000">
              <a:srgbClr val="A6A6A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3581400" y="3048000"/>
            <a:ext cx="4419600" cy="3018873"/>
          </a:xfrm>
        </p:spPr>
      </p:pic>
      <p:sp>
        <p:nvSpPr>
          <p:cNvPr id="5" name="Text Placeholder 4"/>
          <p:cNvSpPr>
            <a:spLocks noGrp="1"/>
          </p:cNvSpPr>
          <p:nvPr>
            <p:ph type="body" sz="quarter" idx="14"/>
          </p:nvPr>
        </p:nvSpPr>
        <p:spPr>
          <a:xfrm>
            <a:off x="4572000" y="3113644"/>
            <a:ext cx="473202" cy="630936"/>
          </a:xfrm>
        </p:spPr>
        <p:txBody>
          <a:bodyPr/>
          <a:lstStyle/>
          <a:p>
            <a:endParaRPr lang="en-US" dirty="0"/>
          </a:p>
        </p:txBody>
      </p:sp>
      <p:sp>
        <p:nvSpPr>
          <p:cNvPr id="6" name="Text Placeholder 5"/>
          <p:cNvSpPr>
            <a:spLocks noGrp="1"/>
          </p:cNvSpPr>
          <p:nvPr>
            <p:ph type="body" sz="quarter" idx="15"/>
          </p:nvPr>
        </p:nvSpPr>
        <p:spPr>
          <a:xfrm>
            <a:off x="5791200" y="3276600"/>
            <a:ext cx="425196" cy="566928"/>
          </a:xfrm>
        </p:spPr>
        <p:txBody>
          <a:bodyPr/>
          <a:lstStyle/>
          <a:p>
            <a:endParaRPr lang="en-US" dirty="0"/>
          </a:p>
        </p:txBody>
      </p:sp>
      <p:sp>
        <p:nvSpPr>
          <p:cNvPr id="7" name="Text Placeholder 6"/>
          <p:cNvSpPr>
            <a:spLocks noGrp="1"/>
          </p:cNvSpPr>
          <p:nvPr>
            <p:ph type="body" sz="quarter" idx="16"/>
          </p:nvPr>
        </p:nvSpPr>
        <p:spPr>
          <a:xfrm>
            <a:off x="6705600" y="3657600"/>
            <a:ext cx="528066" cy="704088"/>
          </a:xfrm>
        </p:spPr>
        <p:txBody>
          <a:bodyPr/>
          <a:lstStyle/>
          <a:p>
            <a:endParaRPr lang="en-US" dirty="0"/>
          </a:p>
        </p:txBody>
      </p:sp>
      <p:sp>
        <p:nvSpPr>
          <p:cNvPr id="8" name="Text Placeholder 7"/>
          <p:cNvSpPr>
            <a:spLocks noGrp="1"/>
          </p:cNvSpPr>
          <p:nvPr>
            <p:ph type="body" sz="quarter" idx="17"/>
          </p:nvPr>
        </p:nvSpPr>
        <p:spPr>
          <a:xfrm>
            <a:off x="4951364" y="4995391"/>
            <a:ext cx="528066" cy="704088"/>
          </a:xfrm>
        </p:spPr>
        <p:txBody>
          <a:bodyPr/>
          <a:lstStyle/>
          <a:p>
            <a:endParaRPr lang="en-US" dirty="0"/>
          </a:p>
        </p:txBody>
      </p:sp>
      <p:sp>
        <p:nvSpPr>
          <p:cNvPr id="10" name="Text Placeholder 9"/>
          <p:cNvSpPr>
            <a:spLocks noGrp="1"/>
          </p:cNvSpPr>
          <p:nvPr>
            <p:ph type="body" sz="quarter" idx="18"/>
          </p:nvPr>
        </p:nvSpPr>
        <p:spPr>
          <a:xfrm>
            <a:off x="6541040" y="4661384"/>
            <a:ext cx="569214" cy="758952"/>
          </a:xfrm>
        </p:spPr>
        <p:txBody>
          <a:bodyPr/>
          <a:lstStyle/>
          <a:p>
            <a:endParaRPr lang="en-US" dirty="0"/>
          </a:p>
        </p:txBody>
      </p:sp>
      <p:sp>
        <p:nvSpPr>
          <p:cNvPr id="2" name="TextBox 1">
            <a:extLst>
              <a:ext uri="{FF2B5EF4-FFF2-40B4-BE49-F238E27FC236}">
                <a16:creationId xmlns:a16="http://schemas.microsoft.com/office/drawing/2014/main" xmlns="" id="{C789EE3B-50FD-488B-98B3-032C60BE8FD8}"/>
              </a:ext>
            </a:extLst>
          </p:cNvPr>
          <p:cNvSpPr txBox="1"/>
          <p:nvPr/>
        </p:nvSpPr>
        <p:spPr>
          <a:xfrm>
            <a:off x="1524000" y="457200"/>
            <a:ext cx="5923266" cy="1708160"/>
          </a:xfrm>
          <a:prstGeom prst="rect">
            <a:avLst/>
          </a:prstGeom>
          <a:noFill/>
        </p:spPr>
        <p:txBody>
          <a:bodyPr wrap="square" rtlCol="0">
            <a:spAutoFit/>
          </a:bodyPr>
          <a:lstStyle/>
          <a:p>
            <a:pPr marL="0" lvl="2" algn="ctr">
              <a:lnSpc>
                <a:spcPct val="150000"/>
              </a:lnSpc>
            </a:pPr>
            <a:r>
              <a:rPr lang="en-US" sz="3600" b="1" dirty="0">
                <a:solidFill>
                  <a:prstClr val="black"/>
                </a:solidFill>
                <a:effectLst>
                  <a:glow rad="228600">
                    <a:srgbClr val="FFC000">
                      <a:satMod val="175000"/>
                      <a:alpha val="40000"/>
                    </a:srgbClr>
                  </a:glow>
                  <a:reflection blurRad="6350" stA="50000" endA="300" endPos="50000" dist="60007" dir="5400000" sy="-100000" algn="bl" rotWithShape="0"/>
                </a:effectLst>
                <a:latin typeface="Carmine Tango" panose="03040402040505080204" pitchFamily="66" charset="0"/>
              </a:rPr>
              <a:t>May you find a way to deliver that reward....</a:t>
            </a:r>
          </a:p>
        </p:txBody>
      </p:sp>
      <p:sp>
        <p:nvSpPr>
          <p:cNvPr id="4" name="TextBox 3">
            <a:extLst>
              <a:ext uri="{FF2B5EF4-FFF2-40B4-BE49-F238E27FC236}">
                <a16:creationId xmlns:a16="http://schemas.microsoft.com/office/drawing/2014/main" xmlns="" id="{E407272B-7B56-40EB-9AF6-0E3E324970F4}"/>
              </a:ext>
            </a:extLst>
          </p:cNvPr>
          <p:cNvSpPr txBox="1"/>
          <p:nvPr/>
        </p:nvSpPr>
        <p:spPr>
          <a:xfrm>
            <a:off x="1143000" y="3810000"/>
            <a:ext cx="2957513" cy="1200329"/>
          </a:xfrm>
          <a:prstGeom prst="rect">
            <a:avLst/>
          </a:prstGeom>
          <a:noFill/>
        </p:spPr>
        <p:txBody>
          <a:bodyPr wrap="square" rtlCol="0">
            <a:spAutoFit/>
          </a:bodyPr>
          <a:lstStyle/>
          <a:p>
            <a:r>
              <a:rPr lang="en-US" sz="3600" b="1" dirty="0">
                <a:solidFill>
                  <a:srgbClr val="44546A">
                    <a:lumMod val="60000"/>
                    <a:lumOff val="40000"/>
                  </a:srgbClr>
                </a:solidFill>
                <a:effectLst>
                  <a:outerShdw blurRad="38100" dist="38100" dir="2700000" algn="tl">
                    <a:srgbClr val="000000">
                      <a:alpha val="43137"/>
                    </a:srgbClr>
                  </a:outerShdw>
                </a:effectLst>
                <a:latin typeface="Carmine Tango" panose="03040402040505080204" pitchFamily="66" charset="0"/>
              </a:rPr>
              <a:t>..: Peering Beyond :..</a:t>
            </a:r>
          </a:p>
        </p:txBody>
      </p:sp>
    </p:spTree>
    <p:extLst>
      <p:ext uri="{BB962C8B-B14F-4D97-AF65-F5344CB8AC3E}">
        <p14:creationId xmlns:p14="http://schemas.microsoft.com/office/powerpoint/2010/main" val="2387232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par>
                          <p:cTn id="8" fill="hold">
                            <p:stCondLst>
                              <p:cond delay="1000"/>
                            </p:stCondLst>
                            <p:childTnLst>
                              <p:par>
                                <p:cTn id="9" presetID="10" presetClass="exit" presetSubtype="0" fill="hold" nodeType="afterEffect">
                                  <p:stCondLst>
                                    <p:cond delay="1000"/>
                                  </p:stCondLst>
                                  <p:childTnLst>
                                    <p:animEffect transition="out" filter="fade">
                                      <p:cBhvr>
                                        <p:cTn id="10" dur="2250"/>
                                        <p:tgtEl>
                                          <p:spTgt spid="3"/>
                                        </p:tgtEl>
                                      </p:cBhvr>
                                    </p:animEffect>
                                    <p:set>
                                      <p:cBhvr>
                                        <p:cTn id="11" dur="1" fill="hold">
                                          <p:stCondLst>
                                            <p:cond delay="224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2000"/>
                                  </p:stCondLst>
                                  <p:childTnLst>
                                    <p:animEffect transition="out" filter="fade">
                                      <p:cBhvr>
                                        <p:cTn id="15" dur="2000"/>
                                        <p:tgtEl>
                                          <p:spTgt spid="2">
                                            <p:txEl>
                                              <p:pRg st="0" end="0"/>
                                            </p:txEl>
                                          </p:spTgt>
                                        </p:tgtEl>
                                      </p:cBhvr>
                                    </p:animEffect>
                                    <p:set>
                                      <p:cBhvr>
                                        <p:cTn id="16"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2F2F2"/>
            </a:gs>
            <a:gs pos="100000">
              <a:srgbClr val="A6A6A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3657600" y="3159596"/>
            <a:ext cx="4308088" cy="2942703"/>
          </a:xfrm>
        </p:spPr>
      </p:pic>
      <p:sp>
        <p:nvSpPr>
          <p:cNvPr id="5" name="Text Placeholder 4"/>
          <p:cNvSpPr>
            <a:spLocks noGrp="1"/>
          </p:cNvSpPr>
          <p:nvPr>
            <p:ph type="body" sz="quarter" idx="14"/>
          </p:nvPr>
        </p:nvSpPr>
        <p:spPr>
          <a:xfrm>
            <a:off x="4572000" y="3113644"/>
            <a:ext cx="473202" cy="630936"/>
          </a:xfrm>
        </p:spPr>
        <p:txBody>
          <a:bodyPr/>
          <a:lstStyle/>
          <a:p>
            <a:endParaRPr lang="en-US" dirty="0"/>
          </a:p>
        </p:txBody>
      </p:sp>
      <p:sp>
        <p:nvSpPr>
          <p:cNvPr id="6" name="Text Placeholder 5"/>
          <p:cNvSpPr>
            <a:spLocks noGrp="1"/>
          </p:cNvSpPr>
          <p:nvPr>
            <p:ph type="body" sz="quarter" idx="15"/>
          </p:nvPr>
        </p:nvSpPr>
        <p:spPr>
          <a:xfrm>
            <a:off x="2290361" y="2324157"/>
            <a:ext cx="425196" cy="566928"/>
          </a:xfrm>
        </p:spPr>
        <p:txBody>
          <a:bodyPr/>
          <a:lstStyle/>
          <a:p>
            <a:endParaRPr lang="en-US" dirty="0"/>
          </a:p>
        </p:txBody>
      </p:sp>
      <p:sp>
        <p:nvSpPr>
          <p:cNvPr id="7" name="Text Placeholder 6"/>
          <p:cNvSpPr>
            <a:spLocks noGrp="1"/>
          </p:cNvSpPr>
          <p:nvPr>
            <p:ph type="body" sz="quarter" idx="16"/>
          </p:nvPr>
        </p:nvSpPr>
        <p:spPr>
          <a:xfrm flipV="1">
            <a:off x="6096000" y="3276600"/>
            <a:ext cx="528066" cy="981399"/>
          </a:xfrm>
        </p:spPr>
        <p:txBody>
          <a:bodyPr/>
          <a:lstStyle/>
          <a:p>
            <a:endParaRPr lang="en-US" dirty="0"/>
          </a:p>
        </p:txBody>
      </p:sp>
      <p:sp>
        <p:nvSpPr>
          <p:cNvPr id="8" name="Text Placeholder 7"/>
          <p:cNvSpPr>
            <a:spLocks noGrp="1"/>
          </p:cNvSpPr>
          <p:nvPr>
            <p:ph type="body" sz="quarter" idx="17"/>
          </p:nvPr>
        </p:nvSpPr>
        <p:spPr>
          <a:xfrm>
            <a:off x="4951364" y="4995391"/>
            <a:ext cx="528066" cy="704088"/>
          </a:xfrm>
        </p:spPr>
        <p:txBody>
          <a:bodyPr/>
          <a:lstStyle/>
          <a:p>
            <a:endParaRPr lang="en-US" dirty="0"/>
          </a:p>
        </p:txBody>
      </p:sp>
      <p:sp>
        <p:nvSpPr>
          <p:cNvPr id="10" name="Text Placeholder 9"/>
          <p:cNvSpPr>
            <a:spLocks noGrp="1"/>
          </p:cNvSpPr>
          <p:nvPr>
            <p:ph type="body" sz="quarter" idx="18"/>
          </p:nvPr>
        </p:nvSpPr>
        <p:spPr>
          <a:xfrm>
            <a:off x="6541040" y="4661384"/>
            <a:ext cx="569214" cy="758952"/>
          </a:xfrm>
        </p:spPr>
        <p:txBody>
          <a:bodyPr/>
          <a:lstStyle/>
          <a:p>
            <a:endParaRPr lang="en-US" dirty="0"/>
          </a:p>
        </p:txBody>
      </p:sp>
      <p:sp>
        <p:nvSpPr>
          <p:cNvPr id="2" name="TextBox 1">
            <a:extLst>
              <a:ext uri="{FF2B5EF4-FFF2-40B4-BE49-F238E27FC236}">
                <a16:creationId xmlns:a16="http://schemas.microsoft.com/office/drawing/2014/main" xmlns="" id="{C789EE3B-50FD-488B-98B3-032C60BE8FD8}"/>
              </a:ext>
            </a:extLst>
          </p:cNvPr>
          <p:cNvSpPr txBox="1"/>
          <p:nvPr/>
        </p:nvSpPr>
        <p:spPr>
          <a:xfrm>
            <a:off x="1732048" y="1073349"/>
            <a:ext cx="5049752" cy="646331"/>
          </a:xfrm>
          <a:prstGeom prst="rect">
            <a:avLst/>
          </a:prstGeom>
          <a:noFill/>
        </p:spPr>
        <p:txBody>
          <a:bodyPr wrap="square" rtlCol="0">
            <a:spAutoFit/>
          </a:bodyPr>
          <a:lstStyle/>
          <a:p>
            <a:r>
              <a:rPr lang="en-US" sz="3600" b="1" dirty="0">
                <a:solidFill>
                  <a:prstClr val="black"/>
                </a:solidFill>
                <a:effectLst>
                  <a:glow rad="228600">
                    <a:srgbClr val="FFC000">
                      <a:satMod val="175000"/>
                      <a:alpha val="40000"/>
                    </a:srgbClr>
                  </a:glow>
                  <a:reflection blurRad="6350" stA="50000" endA="300" endPos="50000" dist="60007" dir="5400000" sy="-100000" algn="bl" rotWithShape="0"/>
                </a:effectLst>
                <a:latin typeface="Carmine Tango" panose="03040402040505080204" pitchFamily="66" charset="0"/>
              </a:rPr>
              <a:t>I have a dream…</a:t>
            </a:r>
          </a:p>
        </p:txBody>
      </p:sp>
      <p:sp>
        <p:nvSpPr>
          <p:cNvPr id="9" name="TextBox 8">
            <a:extLst>
              <a:ext uri="{FF2B5EF4-FFF2-40B4-BE49-F238E27FC236}">
                <a16:creationId xmlns:a16="http://schemas.microsoft.com/office/drawing/2014/main" xmlns="" id="{55E8284D-5741-43DD-9B6F-8010A68765A6}"/>
              </a:ext>
            </a:extLst>
          </p:cNvPr>
          <p:cNvSpPr txBox="1"/>
          <p:nvPr/>
        </p:nvSpPr>
        <p:spPr>
          <a:xfrm>
            <a:off x="1295400" y="2133600"/>
            <a:ext cx="2957513" cy="1200329"/>
          </a:xfrm>
          <a:prstGeom prst="rect">
            <a:avLst/>
          </a:prstGeom>
          <a:noFill/>
        </p:spPr>
        <p:txBody>
          <a:bodyPr wrap="square" rtlCol="0">
            <a:spAutoFit/>
          </a:bodyPr>
          <a:lstStyle/>
          <a:p>
            <a:r>
              <a:rPr lang="en-US" sz="3600" b="1" dirty="0">
                <a:solidFill>
                  <a:srgbClr val="44546A">
                    <a:lumMod val="60000"/>
                    <a:lumOff val="40000"/>
                  </a:srgbClr>
                </a:solidFill>
                <a:effectLst>
                  <a:outerShdw blurRad="38100" dist="38100" dir="2700000" algn="tl">
                    <a:srgbClr val="000000">
                      <a:alpha val="43137"/>
                    </a:srgbClr>
                  </a:outerShdw>
                </a:effectLst>
                <a:latin typeface="Carmine Tango" panose="03040402040505080204" pitchFamily="66" charset="0"/>
              </a:rPr>
              <a:t>..: Peering Beyond :..</a:t>
            </a:r>
          </a:p>
        </p:txBody>
      </p:sp>
    </p:spTree>
    <p:extLst>
      <p:ext uri="{BB962C8B-B14F-4D97-AF65-F5344CB8AC3E}">
        <p14:creationId xmlns:p14="http://schemas.microsoft.com/office/powerpoint/2010/main" val="164837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500"/>
                            </p:stCondLst>
                            <p:childTnLst>
                              <p:par>
                                <p:cTn id="9" presetID="10" presetClass="exit" presetSubtype="0" fill="hold" nodeType="afterEffect">
                                  <p:stCondLst>
                                    <p:cond delay="1000"/>
                                  </p:stCondLst>
                                  <p:childTnLst>
                                    <p:animEffect transition="out" filter="fade">
                                      <p:cBhvr>
                                        <p:cTn id="10" dur="2250"/>
                                        <p:tgtEl>
                                          <p:spTgt spid="3"/>
                                        </p:tgtEl>
                                      </p:cBhvr>
                                    </p:animEffect>
                                    <p:set>
                                      <p:cBhvr>
                                        <p:cTn id="11" dur="1" fill="hold">
                                          <p:stCondLst>
                                            <p:cond delay="2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2F2F2"/>
            </a:gs>
            <a:gs pos="100000">
              <a:srgbClr val="A6A6A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59E21FC-7453-426B-BFE6-9C74D94073D1}"/>
              </a:ext>
            </a:extLst>
          </p:cNvPr>
          <p:cNvSpPr txBox="1"/>
          <p:nvPr/>
        </p:nvSpPr>
        <p:spPr>
          <a:xfrm>
            <a:off x="1524000" y="1676400"/>
            <a:ext cx="6163837" cy="3046988"/>
          </a:xfrm>
          <a:prstGeom prst="rect">
            <a:avLst/>
          </a:prstGeom>
          <a:noFill/>
        </p:spPr>
        <p:txBody>
          <a:bodyPr wrap="square" rtlCol="0">
            <a:spAutoFit/>
          </a:bodyPr>
          <a:lstStyle/>
          <a:p>
            <a:pPr indent="234950" algn="just"/>
            <a:r>
              <a:rPr lang="en-US" sz="2000" dirty="0">
                <a:solidFill>
                  <a:prstClr val="black"/>
                </a:solidFill>
                <a:latin typeface="Andalus" panose="02020603050405020304" pitchFamily="18" charset="-78"/>
                <a:cs typeface="Andalus" panose="02020603050405020304" pitchFamily="18" charset="-78"/>
              </a:rPr>
              <a:t>That those of us who have suffered through the worst that life has to offer and lived to tell the tale will find strength within and self-respect for that we have overcome the most impassible of paths. We, </a:t>
            </a:r>
            <a:r>
              <a:rPr lang="en-US" sz="2000" dirty="0" smtClean="0">
                <a:solidFill>
                  <a:prstClr val="black"/>
                </a:solidFill>
                <a:latin typeface="Andalus" panose="02020603050405020304" pitchFamily="18" charset="-78"/>
                <a:cs typeface="Andalus" panose="02020603050405020304" pitchFamily="18" charset="-78"/>
              </a:rPr>
              <a:t>she, </a:t>
            </a:r>
            <a:r>
              <a:rPr lang="en-US" sz="2000" dirty="0">
                <a:solidFill>
                  <a:prstClr val="black"/>
                </a:solidFill>
                <a:latin typeface="Andalus" panose="02020603050405020304" pitchFamily="18" charset="-78"/>
                <a:cs typeface="Andalus" panose="02020603050405020304" pitchFamily="18" charset="-78"/>
              </a:rPr>
              <a:t>he</a:t>
            </a:r>
            <a:r>
              <a:rPr lang="en-US" sz="2000" dirty="0" smtClean="0">
                <a:solidFill>
                  <a:prstClr val="black"/>
                </a:solidFill>
                <a:latin typeface="Andalus" panose="02020603050405020304" pitchFamily="18" charset="-78"/>
                <a:cs typeface="Andalus" panose="02020603050405020304" pitchFamily="18" charset="-78"/>
              </a:rPr>
              <a:t>, and they </a:t>
            </a:r>
            <a:r>
              <a:rPr lang="en-US" sz="2000" dirty="0">
                <a:solidFill>
                  <a:prstClr val="black"/>
                </a:solidFill>
                <a:latin typeface="Andalus" panose="02020603050405020304" pitchFamily="18" charset="-78"/>
                <a:cs typeface="Andalus" panose="02020603050405020304" pitchFamily="18" charset="-78"/>
              </a:rPr>
              <a:t>have survived through a journey of darkest night and deepest underworld, can be heroes </a:t>
            </a:r>
            <a:r>
              <a:rPr lang="en-US" sz="2000" dirty="0" smtClean="0">
                <a:solidFill>
                  <a:prstClr val="black"/>
                </a:solidFill>
                <a:latin typeface="Andalus" panose="02020603050405020304" pitchFamily="18" charset="-78"/>
                <a:cs typeface="Andalus" panose="02020603050405020304" pitchFamily="18" charset="-78"/>
              </a:rPr>
              <a:t>in </a:t>
            </a:r>
            <a:r>
              <a:rPr lang="en-US" sz="2000" dirty="0">
                <a:solidFill>
                  <a:prstClr val="black"/>
                </a:solidFill>
                <a:latin typeface="Andalus" panose="02020603050405020304" pitchFamily="18" charset="-78"/>
                <a:cs typeface="Andalus" panose="02020603050405020304" pitchFamily="18" charset="-78"/>
              </a:rPr>
              <a:t>the here and now, at this time of the greatest need, to share a light of hope and healing from this state of crisis on the grandest of planetary scales.  </a:t>
            </a:r>
          </a:p>
          <a:p>
            <a:pPr indent="234950" algn="just"/>
            <a:endParaRPr lang="en-US" sz="1200" dirty="0">
              <a:solidFill>
                <a:prstClr val="black"/>
              </a:solidFill>
              <a:latin typeface="Andalus" panose="02020603050405020304" pitchFamily="18" charset="-78"/>
              <a:cs typeface="Andalus" panose="02020603050405020304" pitchFamily="18" charset="-78"/>
            </a:endParaRPr>
          </a:p>
        </p:txBody>
      </p:sp>
      <p:sp>
        <p:nvSpPr>
          <p:cNvPr id="12" name="TextBox 11">
            <a:extLst>
              <a:ext uri="{FF2B5EF4-FFF2-40B4-BE49-F238E27FC236}">
                <a16:creationId xmlns:a16="http://schemas.microsoft.com/office/drawing/2014/main" xmlns="" id="{3D945B87-2346-4588-82F2-7F3694E61152}"/>
              </a:ext>
            </a:extLst>
          </p:cNvPr>
          <p:cNvSpPr txBox="1"/>
          <p:nvPr/>
        </p:nvSpPr>
        <p:spPr>
          <a:xfrm>
            <a:off x="1752600" y="609600"/>
            <a:ext cx="4808993" cy="646331"/>
          </a:xfrm>
          <a:prstGeom prst="rect">
            <a:avLst/>
          </a:prstGeom>
          <a:noFill/>
        </p:spPr>
        <p:txBody>
          <a:bodyPr wrap="square" rtlCol="0">
            <a:spAutoFit/>
          </a:bodyPr>
          <a:lstStyle/>
          <a:p>
            <a:r>
              <a:rPr lang="en-US" sz="3600" b="1" dirty="0">
                <a:solidFill>
                  <a:prstClr val="black"/>
                </a:solidFill>
                <a:effectLst>
                  <a:glow rad="228600">
                    <a:srgbClr val="FFC000">
                      <a:satMod val="175000"/>
                      <a:alpha val="40000"/>
                    </a:srgbClr>
                  </a:glow>
                  <a:reflection blurRad="6350" stA="50000" endA="300" endPos="50000" dist="60007" dir="5400000" sy="-100000" algn="bl" rotWithShape="0"/>
                </a:effectLst>
                <a:latin typeface="Carmine Tango" panose="03040402040505080204" pitchFamily="66" charset="0"/>
              </a:rPr>
              <a:t>I have a dream…</a:t>
            </a:r>
          </a:p>
        </p:txBody>
      </p:sp>
    </p:spTree>
    <p:extLst>
      <p:ext uri="{BB962C8B-B14F-4D97-AF65-F5344CB8AC3E}">
        <p14:creationId xmlns:p14="http://schemas.microsoft.com/office/powerpoint/2010/main" val="585265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7"/>
          <p:cNvSpPr txBox="1">
            <a:spLocks noChangeArrowheads="1"/>
          </p:cNvSpPr>
          <p:nvPr/>
        </p:nvSpPr>
        <p:spPr bwMode="auto">
          <a:xfrm>
            <a:off x="581026" y="1938338"/>
            <a:ext cx="8240713" cy="3785652"/>
          </a:xfrm>
          <a:prstGeom prst="rect">
            <a:avLst/>
          </a:prstGeom>
          <a:noFill/>
          <a:ln w="9525">
            <a:noFill/>
            <a:miter lim="800000"/>
            <a:headEnd/>
            <a:tailEnd/>
          </a:ln>
        </p:spPr>
        <p:txBody>
          <a:bodyPr>
            <a:prstTxWarp prst="textNoShape">
              <a:avLst/>
            </a:prstTxWarp>
            <a:spAutoFit/>
          </a:bodyPr>
          <a:lstStyle/>
          <a:p>
            <a:r>
              <a:rPr lang="en-US" sz="2400" b="1" dirty="0">
                <a:latin typeface="Calibri" charset="0"/>
                <a:ea typeface="Calibri" charset="0"/>
                <a:cs typeface="Calibri" charset="0"/>
              </a:rPr>
              <a:t>Questions?</a:t>
            </a:r>
          </a:p>
          <a:p>
            <a:endParaRPr lang="en-US" sz="2400" b="1" dirty="0">
              <a:latin typeface="Calibri" charset="0"/>
              <a:ea typeface="Calibri" charset="0"/>
              <a:cs typeface="Calibri" charset="0"/>
            </a:endParaRPr>
          </a:p>
          <a:p>
            <a:r>
              <a:rPr lang="en-US" sz="2400" dirty="0">
                <a:latin typeface="Calibri" charset="0"/>
                <a:ea typeface="Calibri" charset="0"/>
                <a:cs typeface="Calibri" charset="0"/>
              </a:rPr>
              <a:t>At the end of the webinar, there will be a Q &amp; A session. You are invited to ask questions at any time through the “question” function. </a:t>
            </a:r>
            <a:r>
              <a:rPr lang="en-US" sz="2400" dirty="0" smtClean="0">
                <a:latin typeface="Calibri" charset="0"/>
                <a:ea typeface="Calibri" charset="0"/>
                <a:cs typeface="Calibri" charset="0"/>
              </a:rPr>
              <a:t>Questions </a:t>
            </a:r>
            <a:r>
              <a:rPr lang="en-US" sz="2400" dirty="0">
                <a:latin typeface="Calibri" charset="0"/>
                <a:ea typeface="Calibri" charset="0"/>
                <a:cs typeface="Calibri" charset="0"/>
              </a:rPr>
              <a:t>will be taken in the order they are received. You are also welcome to make comments using the “chat” function.</a:t>
            </a:r>
          </a:p>
          <a:p>
            <a:endParaRPr lang="en-US" sz="2400" dirty="0">
              <a:latin typeface="Calibri" charset="0"/>
              <a:ea typeface="Calibri" charset="0"/>
              <a:cs typeface="Calibri" charset="0"/>
            </a:endParaRPr>
          </a:p>
          <a:p>
            <a:endParaRPr lang="en-US" sz="2400" b="1" dirty="0">
              <a:latin typeface="Calibri" charset="0"/>
              <a:ea typeface="Calibri" charset="0"/>
              <a:cs typeface="Calibri" charset="0"/>
            </a:endParaRPr>
          </a:p>
          <a:p>
            <a:endParaRPr lang="en-US" sz="2400" b="1" dirty="0">
              <a:latin typeface="Calibri" charset="0"/>
              <a:ea typeface="Calibri" charset="0"/>
              <a:cs typeface="Calibri"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4572002"/>
            <a:ext cx="5160963" cy="30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naps_.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76200"/>
            <a:ext cx="3964560" cy="1346200"/>
          </a:xfrm>
          <a:prstGeom prst="rect">
            <a:avLst/>
          </a:prstGeom>
        </p:spPr>
      </p:pic>
      <p:pic>
        <p:nvPicPr>
          <p:cNvPr id="6" name="Picture 5" descr="NC logo.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81000"/>
            <a:ext cx="3722748" cy="76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59E21FC-7453-426B-BFE6-9C74D94073D1}"/>
              </a:ext>
            </a:extLst>
          </p:cNvPr>
          <p:cNvSpPr txBox="1"/>
          <p:nvPr/>
        </p:nvSpPr>
        <p:spPr>
          <a:xfrm>
            <a:off x="1524000" y="1676400"/>
            <a:ext cx="6163837" cy="3662541"/>
          </a:xfrm>
          <a:prstGeom prst="rect">
            <a:avLst/>
          </a:prstGeom>
          <a:noFill/>
        </p:spPr>
        <p:txBody>
          <a:bodyPr wrap="square" rtlCol="0">
            <a:spAutoFit/>
          </a:bodyPr>
          <a:lstStyle/>
          <a:p>
            <a:pPr indent="234950" algn="just"/>
            <a:endParaRPr lang="en-US" sz="1200" dirty="0">
              <a:solidFill>
                <a:prstClr val="black"/>
              </a:solidFill>
              <a:latin typeface="Andalus" panose="02020603050405020304" pitchFamily="18" charset="-78"/>
              <a:cs typeface="Andalus" panose="02020603050405020304" pitchFamily="18" charset="-78"/>
            </a:endParaRPr>
          </a:p>
          <a:p>
            <a:pPr indent="234950" algn="just"/>
            <a:r>
              <a:rPr lang="en-US" sz="2000" dirty="0" smtClean="0">
                <a:solidFill>
                  <a:prstClr val="black"/>
                </a:solidFill>
                <a:latin typeface="Andalus" panose="02020603050405020304" pitchFamily="18" charset="-78"/>
                <a:cs typeface="Andalus" panose="02020603050405020304" pitchFamily="18" charset="-78"/>
              </a:rPr>
              <a:t>May you find this place of respect in the world. The fires of life have forged wisdom and resiliency in you; we have been tested by the greatest of forces, and are found worthy; you are wanted. Let the value in you recovered from the Journey guide others to a way of grace. May our community of all peoples accept us for our place as the experts we are, to lead in the healing of our greater body that we exist within…may our Journey serve to revitalize and restore balance to our ecosystem…That we will know peace on Earth.</a:t>
            </a:r>
            <a:endParaRPr lang="en-US" sz="2000" dirty="0">
              <a:solidFill>
                <a:prstClr val="black"/>
              </a:solidFill>
              <a:latin typeface="Andalus" panose="02020603050405020304" pitchFamily="18" charset="-78"/>
              <a:cs typeface="Andalus" panose="02020603050405020304" pitchFamily="18" charset="-78"/>
            </a:endParaRPr>
          </a:p>
        </p:txBody>
      </p:sp>
      <p:sp>
        <p:nvSpPr>
          <p:cNvPr id="12" name="TextBox 11">
            <a:extLst>
              <a:ext uri="{FF2B5EF4-FFF2-40B4-BE49-F238E27FC236}">
                <a16:creationId xmlns:a16="http://schemas.microsoft.com/office/drawing/2014/main" xmlns="" id="{3D945B87-2346-4588-82F2-7F3694E61152}"/>
              </a:ext>
            </a:extLst>
          </p:cNvPr>
          <p:cNvSpPr txBox="1"/>
          <p:nvPr/>
        </p:nvSpPr>
        <p:spPr>
          <a:xfrm>
            <a:off x="1752600" y="609600"/>
            <a:ext cx="4808993" cy="646331"/>
          </a:xfrm>
          <a:prstGeom prst="rect">
            <a:avLst/>
          </a:prstGeom>
          <a:noFill/>
        </p:spPr>
        <p:txBody>
          <a:bodyPr wrap="square" rtlCol="0">
            <a:spAutoFit/>
          </a:bodyPr>
          <a:lstStyle/>
          <a:p>
            <a:r>
              <a:rPr lang="en-US" sz="3600" b="1" dirty="0">
                <a:solidFill>
                  <a:prstClr val="black"/>
                </a:solidFill>
                <a:effectLst>
                  <a:glow rad="228600">
                    <a:srgbClr val="FFC000">
                      <a:satMod val="175000"/>
                      <a:alpha val="40000"/>
                    </a:srgbClr>
                  </a:glow>
                  <a:reflection blurRad="6350" stA="50000" endA="300" endPos="50000" dist="60007" dir="5400000" sy="-100000" algn="bl" rotWithShape="0"/>
                </a:effectLst>
                <a:latin typeface="Carmine Tango" panose="03040402040505080204" pitchFamily="66" charset="0"/>
              </a:rPr>
              <a:t>I have a dream…</a:t>
            </a:r>
          </a:p>
        </p:txBody>
      </p:sp>
    </p:spTree>
    <p:extLst>
      <p:ext uri="{BB962C8B-B14F-4D97-AF65-F5344CB8AC3E}">
        <p14:creationId xmlns:p14="http://schemas.microsoft.com/office/powerpoint/2010/main" val="679198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0"/>
                                        <p:tgtEl>
                                          <p:spTgt spid="4">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B31F2-BBD2-474F-913B-FD4ECF55DE5C}"/>
              </a:ext>
            </a:extLst>
          </p:cNvPr>
          <p:cNvSpPr>
            <a:spLocks noGrp="1"/>
          </p:cNvSpPr>
          <p:nvPr>
            <p:ph type="ctrTitle"/>
          </p:nvPr>
        </p:nvSpPr>
        <p:spPr>
          <a:xfrm>
            <a:off x="457200" y="-304800"/>
            <a:ext cx="8382000" cy="1646302"/>
          </a:xfrm>
        </p:spPr>
        <p:txBody>
          <a:bodyPr/>
          <a:lstStyle/>
          <a:p>
            <a:pPr algn="ctr"/>
            <a:r>
              <a:rPr lang="en-US" dirty="0" err="1" smtClean="0">
                <a:solidFill>
                  <a:schemeClr val="tx1"/>
                </a:solidFill>
                <a:latin typeface="AR BERKLEY" panose="02000000000000000000" pitchFamily="2" charset="0"/>
              </a:rPr>
              <a:t>Jode</a:t>
            </a:r>
            <a:r>
              <a:rPr lang="en-US" dirty="0" smtClean="0">
                <a:solidFill>
                  <a:schemeClr val="tx1"/>
                </a:solidFill>
                <a:latin typeface="AR BERKLEY" panose="02000000000000000000" pitchFamily="2" charset="0"/>
              </a:rPr>
              <a:t> </a:t>
            </a:r>
            <a:r>
              <a:rPr lang="en-US" dirty="0" err="1" smtClean="0">
                <a:solidFill>
                  <a:schemeClr val="tx1"/>
                </a:solidFill>
                <a:latin typeface="AR BERKLEY" panose="02000000000000000000" pitchFamily="2" charset="0"/>
              </a:rPr>
              <a:t>Freyholtz</a:t>
            </a:r>
            <a:r>
              <a:rPr lang="en-US" dirty="0" smtClean="0">
                <a:solidFill>
                  <a:schemeClr val="tx1"/>
                </a:solidFill>
                <a:latin typeface="AR BERKLEY" panose="02000000000000000000" pitchFamily="2" charset="0"/>
              </a:rPr>
              <a:t>-London</a:t>
            </a:r>
            <a:endParaRPr lang="en-US" dirty="0">
              <a:solidFill>
                <a:schemeClr val="tx1"/>
              </a:solidFill>
              <a:latin typeface="AR BERKLEY" panose="02000000000000000000" pitchFamily="2" charset="0"/>
            </a:endParaRPr>
          </a:p>
        </p:txBody>
      </p:sp>
      <p:pic>
        <p:nvPicPr>
          <p:cNvPr id="4" name="Picture 3" descr="Jode Freyholtz.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524000"/>
            <a:ext cx="3784600" cy="5046133"/>
          </a:xfrm>
          <a:prstGeom prst="rect">
            <a:avLst/>
          </a:prstGeom>
        </p:spPr>
      </p:pic>
    </p:spTree>
    <p:extLst>
      <p:ext uri="{BB962C8B-B14F-4D97-AF65-F5344CB8AC3E}">
        <p14:creationId xmlns:p14="http://schemas.microsoft.com/office/powerpoint/2010/main" val="42752807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B31F2-BBD2-474F-913B-FD4ECF55DE5C}"/>
              </a:ext>
            </a:extLst>
          </p:cNvPr>
          <p:cNvSpPr>
            <a:spLocks noGrp="1"/>
          </p:cNvSpPr>
          <p:nvPr>
            <p:ph type="ctrTitle"/>
          </p:nvPr>
        </p:nvSpPr>
        <p:spPr/>
        <p:txBody>
          <a:bodyPr/>
          <a:lstStyle/>
          <a:p>
            <a:pPr algn="ctr"/>
            <a:r>
              <a:rPr lang="en-US" b="1" dirty="0">
                <a:latin typeface="AR BERKLEY" panose="02000000000000000000" pitchFamily="2" charset="0"/>
              </a:rPr>
              <a:t>Wellness in the Woods</a:t>
            </a:r>
          </a:p>
        </p:txBody>
      </p:sp>
      <p:sp>
        <p:nvSpPr>
          <p:cNvPr id="3" name="Subtitle 2">
            <a:extLst>
              <a:ext uri="{FF2B5EF4-FFF2-40B4-BE49-F238E27FC236}">
                <a16:creationId xmlns:a16="http://schemas.microsoft.com/office/drawing/2014/main" xmlns="" id="{D1B5E698-77D0-443B-B2D6-A77C001A3864}"/>
              </a:ext>
            </a:extLst>
          </p:cNvPr>
          <p:cNvSpPr>
            <a:spLocks noGrp="1"/>
          </p:cNvSpPr>
          <p:nvPr>
            <p:ph type="subTitle" idx="1"/>
          </p:nvPr>
        </p:nvSpPr>
        <p:spPr/>
        <p:txBody>
          <a:bodyPr>
            <a:noAutofit/>
          </a:bodyPr>
          <a:lstStyle/>
          <a:p>
            <a:pPr algn="ctr"/>
            <a:r>
              <a:rPr lang="en-US" sz="6000" b="1" dirty="0">
                <a:solidFill>
                  <a:schemeClr val="tx2">
                    <a:lumMod val="50000"/>
                  </a:schemeClr>
                </a:solidFill>
                <a:latin typeface="AR DARLING" panose="02000000000000000000" pitchFamily="2" charset="0"/>
              </a:rPr>
              <a:t>THE CENTER OF MY RECOVERY</a:t>
            </a:r>
          </a:p>
        </p:txBody>
      </p:sp>
    </p:spTree>
    <p:extLst>
      <p:ext uri="{BB962C8B-B14F-4D97-AF65-F5344CB8AC3E}">
        <p14:creationId xmlns:p14="http://schemas.microsoft.com/office/powerpoint/2010/main" val="38603990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9A16-8F44-467C-AD6E-80B5E2D6BD9F}"/>
              </a:ext>
            </a:extLst>
          </p:cNvPr>
          <p:cNvSpPr>
            <a:spLocks noGrp="1"/>
          </p:cNvSpPr>
          <p:nvPr>
            <p:ph type="title"/>
          </p:nvPr>
        </p:nvSpPr>
        <p:spPr/>
        <p:txBody>
          <a:bodyPr>
            <a:normAutofit/>
          </a:bodyPr>
          <a:lstStyle/>
          <a:p>
            <a:pPr algn="ctr"/>
            <a:r>
              <a:rPr lang="en-US" sz="5400" b="1" dirty="0">
                <a:latin typeface="AR BERKLEY" panose="02000000000000000000" pitchFamily="2" charset="0"/>
              </a:rPr>
              <a:t>EARLY YEARS </a:t>
            </a:r>
          </a:p>
        </p:txBody>
      </p:sp>
      <p:pic>
        <p:nvPicPr>
          <p:cNvPr id="1026" name="Picture 2" descr="Image may contain: 6 people, including Beth Allen Grosz, people smiling">
            <a:extLst>
              <a:ext uri="{FF2B5EF4-FFF2-40B4-BE49-F238E27FC236}">
                <a16:creationId xmlns:a16="http://schemas.microsoft.com/office/drawing/2014/main" xmlns="" id="{5EB9E8C7-8EB0-41C1-BCB9-10B696651B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4056" y="1930400"/>
            <a:ext cx="4247391" cy="435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0611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80C65-CEFA-45F2-88EE-D422B99F2ADF}"/>
              </a:ext>
            </a:extLst>
          </p:cNvPr>
          <p:cNvSpPr>
            <a:spLocks noGrp="1"/>
          </p:cNvSpPr>
          <p:nvPr>
            <p:ph type="title"/>
          </p:nvPr>
        </p:nvSpPr>
        <p:spPr/>
        <p:txBody>
          <a:bodyPr/>
          <a:lstStyle/>
          <a:p>
            <a:pPr algn="ctr"/>
            <a:r>
              <a:rPr lang="en-US" b="1" dirty="0">
                <a:latin typeface="AR BERKLEY" panose="02000000000000000000" pitchFamily="2" charset="0"/>
              </a:rPr>
              <a:t>GROWING UP ON THE FARM</a:t>
            </a:r>
          </a:p>
        </p:txBody>
      </p:sp>
      <p:pic>
        <p:nvPicPr>
          <p:cNvPr id="3074" name="Picture 2" descr="Image may contain: 2 people">
            <a:extLst>
              <a:ext uri="{FF2B5EF4-FFF2-40B4-BE49-F238E27FC236}">
                <a16:creationId xmlns:a16="http://schemas.microsoft.com/office/drawing/2014/main" xmlns="" id="{B5A22183-7D62-40F5-BF32-4268A6DECA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749" y="1773040"/>
            <a:ext cx="4725590" cy="472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180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B5AEE-E7B5-4760-9641-24DE1355BFF8}"/>
              </a:ext>
            </a:extLst>
          </p:cNvPr>
          <p:cNvSpPr>
            <a:spLocks noGrp="1"/>
          </p:cNvSpPr>
          <p:nvPr>
            <p:ph type="title"/>
          </p:nvPr>
        </p:nvSpPr>
        <p:spPr/>
        <p:txBody>
          <a:bodyPr/>
          <a:lstStyle/>
          <a:p>
            <a:pPr algn="ctr"/>
            <a:r>
              <a:rPr lang="en-US" dirty="0"/>
              <a:t>ORGANIC FARMING IN 1975</a:t>
            </a:r>
          </a:p>
        </p:txBody>
      </p:sp>
      <p:sp>
        <p:nvSpPr>
          <p:cNvPr id="3" name="Content Placeholder 2">
            <a:extLst>
              <a:ext uri="{FF2B5EF4-FFF2-40B4-BE49-F238E27FC236}">
                <a16:creationId xmlns:a16="http://schemas.microsoft.com/office/drawing/2014/main" xmlns="" id="{19378061-BB3C-4BD0-8A54-152FE9434C6E}"/>
              </a:ext>
            </a:extLst>
          </p:cNvPr>
          <p:cNvSpPr>
            <a:spLocks noGrp="1"/>
          </p:cNvSpPr>
          <p:nvPr>
            <p:ph idx="1"/>
          </p:nvPr>
        </p:nvSpPr>
        <p:spPr/>
        <p:txBody>
          <a:bodyPr>
            <a:normAutofit/>
          </a:bodyPr>
          <a:lstStyle/>
          <a:p>
            <a:r>
              <a:rPr lang="en-US" sz="2000" b="1" dirty="0"/>
              <a:t>APPRECIATION FOR THE LAND</a:t>
            </a:r>
          </a:p>
          <a:p>
            <a:r>
              <a:rPr lang="en-US" sz="2000" b="1" dirty="0"/>
              <a:t>CARING FOR THE SOIL AND ANIMALS IN RETURN FOR THEIR GIVING</a:t>
            </a:r>
          </a:p>
          <a:p>
            <a:r>
              <a:rPr lang="en-US" sz="2000" b="1" dirty="0"/>
              <a:t>NOT USING POISON TO INCREASE PROFIT</a:t>
            </a:r>
          </a:p>
          <a:p>
            <a:r>
              <a:rPr lang="en-US" sz="2000" b="1" dirty="0"/>
              <a:t>HONEST RELATIONSHIPS</a:t>
            </a:r>
          </a:p>
          <a:p>
            <a:r>
              <a:rPr lang="en-US" sz="2000" b="1" dirty="0"/>
              <a:t>WORKING WITH NEIGHBORS</a:t>
            </a:r>
          </a:p>
          <a:p>
            <a:r>
              <a:rPr lang="en-US" sz="2000" b="1" dirty="0"/>
              <a:t>COLLABORATION WITH OTHER ADVOCATES FOR BETTER PRICES</a:t>
            </a:r>
          </a:p>
          <a:p>
            <a:r>
              <a:rPr lang="en-US" sz="2000" b="1" dirty="0"/>
              <a:t>FIRST OPPORTUNITY TO BECOME A PROTESTER </a:t>
            </a:r>
          </a:p>
        </p:txBody>
      </p:sp>
    </p:spTree>
    <p:extLst>
      <p:ext uri="{BB962C8B-B14F-4D97-AF65-F5344CB8AC3E}">
        <p14:creationId xmlns:p14="http://schemas.microsoft.com/office/powerpoint/2010/main" val="22168241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2CE62-06BC-431A-A69A-7CEC30C4E33D}"/>
              </a:ext>
            </a:extLst>
          </p:cNvPr>
          <p:cNvSpPr>
            <a:spLocks noGrp="1"/>
          </p:cNvSpPr>
          <p:nvPr>
            <p:ph type="title"/>
          </p:nvPr>
        </p:nvSpPr>
        <p:spPr/>
        <p:txBody>
          <a:bodyPr/>
          <a:lstStyle/>
          <a:p>
            <a:pPr algn="ctr"/>
            <a:r>
              <a:rPr lang="en-US" b="1" dirty="0">
                <a:latin typeface="AR BERKLEY" panose="02000000000000000000" pitchFamily="2" charset="0"/>
              </a:rPr>
              <a:t>GARDENS AND RIGHTEOUS DIRT</a:t>
            </a:r>
          </a:p>
        </p:txBody>
      </p:sp>
      <p:pic>
        <p:nvPicPr>
          <p:cNvPr id="2050" name="Picture 2" descr="No automatic alt text available.">
            <a:extLst>
              <a:ext uri="{FF2B5EF4-FFF2-40B4-BE49-F238E27FC236}">
                <a16:creationId xmlns:a16="http://schemas.microsoft.com/office/drawing/2014/main" xmlns="" id="{4388AF6D-D7A4-4F0F-97EA-1D05483AE0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5729" y="1670932"/>
            <a:ext cx="3617846" cy="457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8522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70D30-A8D7-4EE3-891C-311E7EA8C220}"/>
              </a:ext>
            </a:extLst>
          </p:cNvPr>
          <p:cNvSpPr>
            <a:spLocks noGrp="1"/>
          </p:cNvSpPr>
          <p:nvPr>
            <p:ph type="title"/>
          </p:nvPr>
        </p:nvSpPr>
        <p:spPr/>
        <p:txBody>
          <a:bodyPr>
            <a:normAutofit/>
          </a:bodyPr>
          <a:lstStyle/>
          <a:p>
            <a:pPr algn="ctr"/>
            <a:r>
              <a:rPr lang="en-US" sz="5400" dirty="0">
                <a:latin typeface="AR BERKLEY" panose="02000000000000000000" pitchFamily="2" charset="0"/>
              </a:rPr>
              <a:t>HARD WORK</a:t>
            </a:r>
          </a:p>
        </p:txBody>
      </p:sp>
      <p:pic>
        <p:nvPicPr>
          <p:cNvPr id="5" name="Content Placeholder 4">
            <a:extLst>
              <a:ext uri="{FF2B5EF4-FFF2-40B4-BE49-F238E27FC236}">
                <a16:creationId xmlns:a16="http://schemas.microsoft.com/office/drawing/2014/main" xmlns="" id="{39732355-59AB-456A-BCEB-AA6DE7064BDB}"/>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672291" y="1680952"/>
            <a:ext cx="4628498" cy="4361074"/>
          </a:xfrm>
        </p:spPr>
      </p:pic>
    </p:spTree>
    <p:extLst>
      <p:ext uri="{BB962C8B-B14F-4D97-AF65-F5344CB8AC3E}">
        <p14:creationId xmlns:p14="http://schemas.microsoft.com/office/powerpoint/2010/main" val="28476869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671ED-1AD7-4118-A7DA-794782D2C319}"/>
              </a:ext>
            </a:extLst>
          </p:cNvPr>
          <p:cNvSpPr>
            <a:spLocks noGrp="1"/>
          </p:cNvSpPr>
          <p:nvPr>
            <p:ph type="title"/>
          </p:nvPr>
        </p:nvSpPr>
        <p:spPr/>
        <p:txBody>
          <a:bodyPr>
            <a:normAutofit/>
          </a:bodyPr>
          <a:lstStyle/>
          <a:p>
            <a:pPr algn="ctr"/>
            <a:r>
              <a:rPr lang="en-US" sz="5400" b="1" dirty="0">
                <a:latin typeface="AR BERKLEY" panose="02000000000000000000" pitchFamily="2" charset="0"/>
              </a:rPr>
              <a:t>AND MORE</a:t>
            </a:r>
          </a:p>
        </p:txBody>
      </p:sp>
      <p:pic>
        <p:nvPicPr>
          <p:cNvPr id="5" name="Content Placeholder 4">
            <a:extLst>
              <a:ext uri="{FF2B5EF4-FFF2-40B4-BE49-F238E27FC236}">
                <a16:creationId xmlns:a16="http://schemas.microsoft.com/office/drawing/2014/main" xmlns="" id="{3C0F151C-ACE0-49F6-84BC-3713FD28122F}"/>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746287" y="2160590"/>
            <a:ext cx="4484741" cy="4383087"/>
          </a:xfrm>
        </p:spPr>
      </p:pic>
    </p:spTree>
    <p:extLst>
      <p:ext uri="{BB962C8B-B14F-4D97-AF65-F5344CB8AC3E}">
        <p14:creationId xmlns:p14="http://schemas.microsoft.com/office/powerpoint/2010/main" val="32696059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7B421B-448D-4DDC-B16D-0229D27F3351}"/>
              </a:ext>
            </a:extLst>
          </p:cNvPr>
          <p:cNvSpPr>
            <a:spLocks noGrp="1"/>
          </p:cNvSpPr>
          <p:nvPr>
            <p:ph type="title"/>
          </p:nvPr>
        </p:nvSpPr>
        <p:spPr/>
        <p:txBody>
          <a:bodyPr>
            <a:normAutofit/>
          </a:bodyPr>
          <a:lstStyle/>
          <a:p>
            <a:pPr algn="ctr"/>
            <a:r>
              <a:rPr lang="en-US" sz="4800" b="1" dirty="0">
                <a:latin typeface="AR BERKLEY" panose="02000000000000000000" pitchFamily="2" charset="0"/>
              </a:rPr>
              <a:t>AND MORE</a:t>
            </a:r>
          </a:p>
        </p:txBody>
      </p:sp>
      <p:pic>
        <p:nvPicPr>
          <p:cNvPr id="5" name="Content Placeholder 4">
            <a:extLst>
              <a:ext uri="{FF2B5EF4-FFF2-40B4-BE49-F238E27FC236}">
                <a16:creationId xmlns:a16="http://schemas.microsoft.com/office/drawing/2014/main" xmlns="" id="{3A02F3A8-A8CB-42A8-8FF4-30F4B57CB7E9}"/>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018383" y="1930401"/>
            <a:ext cx="5486002" cy="4388802"/>
          </a:xfrm>
        </p:spPr>
      </p:pic>
    </p:spTree>
    <p:extLst>
      <p:ext uri="{BB962C8B-B14F-4D97-AF65-F5344CB8AC3E}">
        <p14:creationId xmlns:p14="http://schemas.microsoft.com/office/powerpoint/2010/main" val="6260219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976313" y="1758950"/>
            <a:ext cx="7621587" cy="4278094"/>
          </a:xfrm>
          <a:prstGeom prst="rect">
            <a:avLst/>
          </a:prstGeom>
          <a:noFill/>
          <a:ln w="9525">
            <a:noFill/>
            <a:miter lim="800000"/>
            <a:headEnd/>
            <a:tailEnd/>
          </a:ln>
        </p:spPr>
        <p:txBody>
          <a:bodyPr>
            <a:prstTxWarp prst="textNoShape">
              <a:avLst/>
            </a:prstTxWarp>
            <a:spAutoFit/>
          </a:bodyPr>
          <a:lstStyle/>
          <a:p>
            <a:pPr algn="ctr">
              <a:defRPr/>
            </a:pPr>
            <a:r>
              <a:rPr lang="en-US" sz="2400" b="1" dirty="0">
                <a:latin typeface="Calibri" pitchFamily="1" charset="0"/>
                <a:ea typeface="ＭＳ Ｐゴシック" pitchFamily="1" charset="-128"/>
                <a:cs typeface="ＭＳ Ｐゴシック" pitchFamily="1" charset="-128"/>
              </a:rPr>
              <a:t>Today’s Agenda:</a:t>
            </a:r>
          </a:p>
          <a:p>
            <a:pPr algn="ctr">
              <a:defRPr/>
            </a:pPr>
            <a:endParaRPr lang="en-US" sz="2400" dirty="0">
              <a:latin typeface="Calibri" pitchFamily="1" charset="0"/>
              <a:ea typeface="ＭＳ Ｐゴシック" pitchFamily="1" charset="-128"/>
              <a:cs typeface="ＭＳ Ｐゴシック" pitchFamily="1" charset="-128"/>
            </a:endParaRPr>
          </a:p>
          <a:p>
            <a:pPr marL="457200" indent="-457200">
              <a:buFontTx/>
              <a:buAutoNum type="arabicPeriod"/>
              <a:defRPr/>
            </a:pPr>
            <a:r>
              <a:rPr lang="en-US" sz="2800" dirty="0" smtClean="0">
                <a:latin typeface="Calibri" pitchFamily="1" charset="0"/>
                <a:ea typeface="ＭＳ Ｐゴシック" pitchFamily="1" charset="-128"/>
                <a:cs typeface="ＭＳ Ｐゴシック" pitchFamily="1" charset="-128"/>
              </a:rPr>
              <a:t>Housekeeping, background, </a:t>
            </a:r>
            <a:r>
              <a:rPr lang="en-US" sz="2800" dirty="0">
                <a:latin typeface="Calibri" pitchFamily="1" charset="0"/>
                <a:ea typeface="ＭＳ Ｐゴシック" pitchFamily="1" charset="-128"/>
                <a:cs typeface="ＭＳ Ｐゴシック" pitchFamily="1" charset="-128"/>
              </a:rPr>
              <a:t>and speaker introductions – </a:t>
            </a:r>
            <a:r>
              <a:rPr lang="en-US" sz="2800" dirty="0" smtClean="0">
                <a:latin typeface="Calibri" pitchFamily="1" charset="0"/>
                <a:ea typeface="ＭＳ Ｐゴシック" pitchFamily="1" charset="-128"/>
                <a:cs typeface="ＭＳ Ｐゴシック" pitchFamily="1" charset="-128"/>
              </a:rPr>
              <a:t>Oryx Cohen and Martha </a:t>
            </a:r>
            <a:r>
              <a:rPr lang="en-US" sz="2800" dirty="0" err="1" smtClean="0">
                <a:latin typeface="Calibri" pitchFamily="1" charset="0"/>
                <a:ea typeface="ＭＳ Ｐゴシック" pitchFamily="1" charset="-128"/>
                <a:cs typeface="ＭＳ Ｐゴシック" pitchFamily="1" charset="-128"/>
              </a:rPr>
              <a:t>Barbone</a:t>
            </a:r>
            <a:endParaRPr lang="en-US" sz="2800" dirty="0" smtClean="0">
              <a:latin typeface="Calibri" pitchFamily="1" charset="0"/>
              <a:ea typeface="ＭＳ Ｐゴシック" pitchFamily="1" charset="-128"/>
              <a:cs typeface="ＭＳ Ｐゴシック" pitchFamily="1" charset="-128"/>
            </a:endParaRPr>
          </a:p>
          <a:p>
            <a:pPr marL="457200" indent="-457200">
              <a:buFont typeface="+mj-lt"/>
              <a:buAutoNum type="arabicPeriod"/>
              <a:defRPr/>
            </a:pPr>
            <a:r>
              <a:rPr lang="en-US" sz="2800" dirty="0">
                <a:latin typeface="Calibri" pitchFamily="1" charset="0"/>
                <a:ea typeface="ＭＳ Ｐゴシック" pitchFamily="1" charset="-128"/>
                <a:cs typeface="ＭＳ Ｐゴシック" pitchFamily="1" charset="-128"/>
              </a:rPr>
              <a:t>Reverend “Luke A. </a:t>
            </a:r>
            <a:r>
              <a:rPr lang="en-US" sz="2800" dirty="0" err="1">
                <a:latin typeface="Calibri" pitchFamily="1" charset="0"/>
                <a:ea typeface="ＭＳ Ｐゴシック" pitchFamily="1" charset="-128"/>
                <a:cs typeface="ＭＳ Ｐゴシック" pitchFamily="1" charset="-128"/>
              </a:rPr>
              <a:t>Shootingstar</a:t>
            </a:r>
            <a:r>
              <a:rPr lang="en-US" sz="2800" dirty="0">
                <a:latin typeface="Calibri" pitchFamily="1" charset="0"/>
                <a:ea typeface="ＭＳ Ｐゴシック" pitchFamily="1" charset="-128"/>
                <a:cs typeface="ＭＳ Ｐゴシック" pitchFamily="1" charset="-128"/>
              </a:rPr>
              <a:t>” Walters</a:t>
            </a:r>
          </a:p>
          <a:p>
            <a:pPr marL="457200" indent="-457200">
              <a:buFont typeface="+mj-lt"/>
              <a:buAutoNum type="arabicPeriod"/>
              <a:defRPr/>
            </a:pPr>
            <a:r>
              <a:rPr lang="en-US" sz="2800" dirty="0" err="1" smtClean="0">
                <a:latin typeface="Calibri" pitchFamily="1" charset="0"/>
                <a:ea typeface="ＭＳ Ｐゴシック" pitchFamily="1" charset="-128"/>
                <a:cs typeface="ＭＳ Ｐゴシック" pitchFamily="1" charset="-128"/>
              </a:rPr>
              <a:t>Jode</a:t>
            </a:r>
            <a:r>
              <a:rPr lang="en-US" sz="2800" dirty="0" smtClean="0">
                <a:latin typeface="Calibri" pitchFamily="1" charset="0"/>
                <a:ea typeface="ＭＳ Ｐゴシック" pitchFamily="1" charset="-128"/>
                <a:cs typeface="ＭＳ Ｐゴシック" pitchFamily="1" charset="-128"/>
              </a:rPr>
              <a:t> </a:t>
            </a:r>
            <a:r>
              <a:rPr lang="en-US" sz="2800" dirty="0" err="1" smtClean="0">
                <a:latin typeface="Calibri" pitchFamily="1" charset="0"/>
                <a:ea typeface="ＭＳ Ｐゴシック" pitchFamily="1" charset="-128"/>
                <a:cs typeface="ＭＳ Ｐゴシック" pitchFamily="1" charset="-128"/>
              </a:rPr>
              <a:t>Freyholtz</a:t>
            </a:r>
            <a:r>
              <a:rPr lang="en-US" sz="2800" dirty="0" smtClean="0">
                <a:latin typeface="Calibri" pitchFamily="1" charset="0"/>
                <a:ea typeface="ＭＳ Ｐゴシック" pitchFamily="1" charset="-128"/>
                <a:cs typeface="ＭＳ Ｐゴシック" pitchFamily="1" charset="-128"/>
              </a:rPr>
              <a:t>-London</a:t>
            </a:r>
          </a:p>
          <a:p>
            <a:pPr marL="457200" indent="-457200">
              <a:buAutoNum type="arabicPeriod"/>
              <a:defRPr/>
            </a:pPr>
            <a:r>
              <a:rPr lang="en-US" sz="2800" dirty="0" smtClean="0">
                <a:latin typeface="Calibri" pitchFamily="1" charset="0"/>
                <a:ea typeface="ＭＳ Ｐゴシック" pitchFamily="1" charset="-128"/>
                <a:cs typeface="ＭＳ Ｐゴシック" pitchFamily="1" charset="-128"/>
              </a:rPr>
              <a:t>Chief </a:t>
            </a:r>
            <a:r>
              <a:rPr lang="en-US" sz="2800" dirty="0" err="1" smtClean="0">
                <a:latin typeface="Calibri" pitchFamily="1" charset="0"/>
                <a:ea typeface="ＭＳ Ｐゴシック" pitchFamily="1" charset="-128"/>
                <a:cs typeface="ＭＳ Ｐゴシック" pitchFamily="1" charset="-128"/>
              </a:rPr>
              <a:t>Rangi</a:t>
            </a:r>
            <a:r>
              <a:rPr lang="en-US" sz="2800" dirty="0" smtClean="0">
                <a:latin typeface="Calibri" pitchFamily="1" charset="0"/>
                <a:ea typeface="ＭＳ Ｐゴシック" pitchFamily="1" charset="-128"/>
                <a:cs typeface="ＭＳ Ｐゴシック" pitchFamily="1" charset="-128"/>
              </a:rPr>
              <a:t> </a:t>
            </a:r>
            <a:r>
              <a:rPr lang="en-US" sz="2800" dirty="0" err="1" smtClean="0">
                <a:latin typeface="Calibri" pitchFamily="1" charset="0"/>
                <a:ea typeface="ＭＳ Ｐゴシック" pitchFamily="1" charset="-128"/>
                <a:cs typeface="ＭＳ Ｐゴシック" pitchFamily="1" charset="-128"/>
              </a:rPr>
              <a:t>Ahipene</a:t>
            </a:r>
            <a:endParaRPr lang="en-US" sz="2800" dirty="0" smtClean="0">
              <a:latin typeface="Calibri" pitchFamily="1" charset="0"/>
              <a:ea typeface="ＭＳ Ｐゴシック" pitchFamily="1" charset="-128"/>
              <a:cs typeface="ＭＳ Ｐゴシック" pitchFamily="1" charset="-128"/>
            </a:endParaRPr>
          </a:p>
          <a:p>
            <a:pPr marL="457200" indent="-457200">
              <a:buAutoNum type="arabicPeriod"/>
              <a:defRPr/>
            </a:pPr>
            <a:r>
              <a:rPr lang="en-US" sz="2800" dirty="0" smtClean="0">
                <a:latin typeface="Calibri" pitchFamily="1" charset="0"/>
                <a:ea typeface="ＭＳ Ｐゴシック" pitchFamily="1" charset="-128"/>
                <a:cs typeface="ＭＳ Ｐゴシック" pitchFamily="1" charset="-128"/>
              </a:rPr>
              <a:t>Q &amp; A</a:t>
            </a:r>
          </a:p>
          <a:p>
            <a:pPr algn="ctr">
              <a:defRPr/>
            </a:pPr>
            <a:endParaRPr lang="en-US" sz="2800" dirty="0">
              <a:latin typeface="Calibri" pitchFamily="1" charset="0"/>
              <a:ea typeface="ＭＳ Ｐゴシック" pitchFamily="1" charset="-128"/>
              <a:cs typeface="ＭＳ Ｐゴシック" pitchFamily="1"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4572002"/>
            <a:ext cx="5160963" cy="30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C logo.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81000"/>
            <a:ext cx="3722748" cy="762000"/>
          </a:xfrm>
          <a:prstGeom prst="rect">
            <a:avLst/>
          </a:prstGeom>
        </p:spPr>
      </p:pic>
      <p:pic>
        <p:nvPicPr>
          <p:cNvPr id="6" name="Picture 5" descr="inaps_.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76200"/>
            <a:ext cx="3964560" cy="1346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B4DCE-411B-419B-9CDD-8AC49237C99F}"/>
              </a:ext>
            </a:extLst>
          </p:cNvPr>
          <p:cNvSpPr>
            <a:spLocks noGrp="1"/>
          </p:cNvSpPr>
          <p:nvPr>
            <p:ph type="title"/>
          </p:nvPr>
        </p:nvSpPr>
        <p:spPr/>
        <p:txBody>
          <a:bodyPr>
            <a:normAutofit fontScale="90000"/>
          </a:bodyPr>
          <a:lstStyle/>
          <a:p>
            <a:pPr algn="ctr"/>
            <a:r>
              <a:rPr lang="en-US" b="1" dirty="0">
                <a:latin typeface="AR BERKLEY" panose="02000000000000000000" pitchFamily="2" charset="0"/>
              </a:rPr>
              <a:t>TEACHING SELF ADVOCACY AND RESPONSIBLITY</a:t>
            </a:r>
          </a:p>
        </p:txBody>
      </p:sp>
      <p:pic>
        <p:nvPicPr>
          <p:cNvPr id="5" name="Content Placeholder 4">
            <a:extLst>
              <a:ext uri="{FF2B5EF4-FFF2-40B4-BE49-F238E27FC236}">
                <a16:creationId xmlns:a16="http://schemas.microsoft.com/office/drawing/2014/main" xmlns="" id="{C6F93082-1426-4D67-8BB8-07137B3CDAA4}"/>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791296" y="2160588"/>
            <a:ext cx="4087812" cy="4087812"/>
          </a:xfrm>
        </p:spPr>
      </p:pic>
    </p:spTree>
    <p:extLst>
      <p:ext uri="{BB962C8B-B14F-4D97-AF65-F5344CB8AC3E}">
        <p14:creationId xmlns:p14="http://schemas.microsoft.com/office/powerpoint/2010/main" val="17336277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708C2-5F4F-4BCA-A66B-9104F6C6AEEC}"/>
              </a:ext>
            </a:extLst>
          </p:cNvPr>
          <p:cNvSpPr>
            <a:spLocks noGrp="1"/>
          </p:cNvSpPr>
          <p:nvPr>
            <p:ph type="title"/>
          </p:nvPr>
        </p:nvSpPr>
        <p:spPr/>
        <p:txBody>
          <a:bodyPr>
            <a:normAutofit/>
          </a:bodyPr>
          <a:lstStyle/>
          <a:p>
            <a:pPr algn="ctr"/>
            <a:r>
              <a:rPr lang="en-US" sz="4800" b="1" dirty="0">
                <a:latin typeface="AR BERKLEY" panose="02000000000000000000" pitchFamily="2" charset="0"/>
              </a:rPr>
              <a:t>HARD PLAY</a:t>
            </a:r>
          </a:p>
        </p:txBody>
      </p:sp>
      <p:pic>
        <p:nvPicPr>
          <p:cNvPr id="5" name="Content Placeholder 4">
            <a:extLst>
              <a:ext uri="{FF2B5EF4-FFF2-40B4-BE49-F238E27FC236}">
                <a16:creationId xmlns:a16="http://schemas.microsoft.com/office/drawing/2014/main" xmlns="" id="{BC17E347-4200-4A35-89D2-8C39017028F4}"/>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547854" y="1333261"/>
            <a:ext cx="5331578" cy="4737331"/>
          </a:xfrm>
        </p:spPr>
      </p:pic>
    </p:spTree>
    <p:extLst>
      <p:ext uri="{BB962C8B-B14F-4D97-AF65-F5344CB8AC3E}">
        <p14:creationId xmlns:p14="http://schemas.microsoft.com/office/powerpoint/2010/main" val="36392604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E4A6D-2944-4A69-87FC-8D1049916792}"/>
              </a:ext>
            </a:extLst>
          </p:cNvPr>
          <p:cNvSpPr>
            <a:spLocks noGrp="1"/>
          </p:cNvSpPr>
          <p:nvPr>
            <p:ph type="title"/>
          </p:nvPr>
        </p:nvSpPr>
        <p:spPr/>
        <p:txBody>
          <a:bodyPr>
            <a:normAutofit/>
          </a:bodyPr>
          <a:lstStyle/>
          <a:p>
            <a:pPr algn="ctr"/>
            <a:r>
              <a:rPr lang="en-US" sz="5400" b="1" dirty="0">
                <a:latin typeface="AR BERKLEY" panose="02000000000000000000" pitchFamily="2" charset="0"/>
              </a:rPr>
              <a:t>NATURE</a:t>
            </a:r>
          </a:p>
        </p:txBody>
      </p:sp>
      <p:pic>
        <p:nvPicPr>
          <p:cNvPr id="5" name="Content Placeholder 4">
            <a:extLst>
              <a:ext uri="{FF2B5EF4-FFF2-40B4-BE49-F238E27FC236}">
                <a16:creationId xmlns:a16="http://schemas.microsoft.com/office/drawing/2014/main" xmlns="" id="{7A0303B7-5F69-40BC-9DC0-F1707F51784F}"/>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flipH="1">
            <a:off x="1735933" y="1693934"/>
            <a:ext cx="4395464" cy="4407185"/>
          </a:xfrm>
        </p:spPr>
      </p:pic>
    </p:spTree>
    <p:extLst>
      <p:ext uri="{BB962C8B-B14F-4D97-AF65-F5344CB8AC3E}">
        <p14:creationId xmlns:p14="http://schemas.microsoft.com/office/powerpoint/2010/main" val="34774623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7005B-F89E-43D0-8122-AAEA1EADA42A}"/>
              </a:ext>
            </a:extLst>
          </p:cNvPr>
          <p:cNvSpPr>
            <a:spLocks noGrp="1"/>
          </p:cNvSpPr>
          <p:nvPr>
            <p:ph type="title"/>
          </p:nvPr>
        </p:nvSpPr>
        <p:spPr/>
        <p:txBody>
          <a:bodyPr>
            <a:normAutofit/>
          </a:bodyPr>
          <a:lstStyle/>
          <a:p>
            <a:pPr algn="ctr"/>
            <a:r>
              <a:rPr lang="en-US" sz="5400" b="1" dirty="0">
                <a:latin typeface="AR BERKLEY" panose="02000000000000000000" pitchFamily="2" charset="0"/>
              </a:rPr>
              <a:t>HUNTING</a:t>
            </a:r>
          </a:p>
        </p:txBody>
      </p:sp>
      <p:pic>
        <p:nvPicPr>
          <p:cNvPr id="5" name="Content Placeholder 4">
            <a:extLst>
              <a:ext uri="{FF2B5EF4-FFF2-40B4-BE49-F238E27FC236}">
                <a16:creationId xmlns:a16="http://schemas.microsoft.com/office/drawing/2014/main" xmlns="" id="{E0A99160-BB58-4C33-B39A-6947CFD5FA41}"/>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548707" y="1351228"/>
            <a:ext cx="5277148" cy="4690798"/>
          </a:xfrm>
        </p:spPr>
      </p:pic>
    </p:spTree>
    <p:extLst>
      <p:ext uri="{BB962C8B-B14F-4D97-AF65-F5344CB8AC3E}">
        <p14:creationId xmlns:p14="http://schemas.microsoft.com/office/powerpoint/2010/main" val="11881116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2E7AE7-F2F2-4583-A64B-EDC3BA5AF733}"/>
              </a:ext>
            </a:extLst>
          </p:cNvPr>
          <p:cNvSpPr>
            <a:spLocks noGrp="1"/>
          </p:cNvSpPr>
          <p:nvPr>
            <p:ph type="title"/>
          </p:nvPr>
        </p:nvSpPr>
        <p:spPr/>
        <p:txBody>
          <a:bodyPr/>
          <a:lstStyle/>
          <a:p>
            <a:pPr algn="ctr"/>
            <a:r>
              <a:rPr lang="en-US" b="1" dirty="0">
                <a:latin typeface="AR BERKLEY" panose="02000000000000000000" pitchFamily="2" charset="0"/>
              </a:rPr>
              <a:t>WATER AND PEOPLE TOGETHER</a:t>
            </a:r>
          </a:p>
        </p:txBody>
      </p:sp>
      <p:pic>
        <p:nvPicPr>
          <p:cNvPr id="5" name="Content Placeholder 4">
            <a:extLst>
              <a:ext uri="{FF2B5EF4-FFF2-40B4-BE49-F238E27FC236}">
                <a16:creationId xmlns:a16="http://schemas.microsoft.com/office/drawing/2014/main" xmlns="" id="{A7950AF0-E906-4283-AF60-9510DA17E101}"/>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703786" y="2073076"/>
            <a:ext cx="4296965" cy="4296966"/>
          </a:xfrm>
        </p:spPr>
      </p:pic>
    </p:spTree>
    <p:extLst>
      <p:ext uri="{BB962C8B-B14F-4D97-AF65-F5344CB8AC3E}">
        <p14:creationId xmlns:p14="http://schemas.microsoft.com/office/powerpoint/2010/main" val="71581505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C34E9-AAAA-4A4E-B2CB-C29E9FE2A2FB}"/>
              </a:ext>
            </a:extLst>
          </p:cNvPr>
          <p:cNvSpPr>
            <a:spLocks noGrp="1"/>
          </p:cNvSpPr>
          <p:nvPr>
            <p:ph type="title"/>
          </p:nvPr>
        </p:nvSpPr>
        <p:spPr/>
        <p:txBody>
          <a:bodyPr/>
          <a:lstStyle/>
          <a:p>
            <a:r>
              <a:rPr lang="en-US" b="1" dirty="0">
                <a:latin typeface="AR BERKLEY" panose="02000000000000000000" pitchFamily="2" charset="0"/>
              </a:rPr>
              <a:t>WE ARE RESPONSIBLE FOR OUR SURROUNDINGS</a:t>
            </a:r>
          </a:p>
        </p:txBody>
      </p:sp>
      <p:pic>
        <p:nvPicPr>
          <p:cNvPr id="5" name="Content Placeholder 4">
            <a:extLst>
              <a:ext uri="{FF2B5EF4-FFF2-40B4-BE49-F238E27FC236}">
                <a16:creationId xmlns:a16="http://schemas.microsoft.com/office/drawing/2014/main" xmlns="" id="{29633EFF-DA21-4780-BB96-9A95A8FB3199}"/>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212778" y="2780508"/>
            <a:ext cx="4213511" cy="3663157"/>
          </a:xfrm>
        </p:spPr>
      </p:pic>
    </p:spTree>
    <p:extLst>
      <p:ext uri="{BB962C8B-B14F-4D97-AF65-F5344CB8AC3E}">
        <p14:creationId xmlns:p14="http://schemas.microsoft.com/office/powerpoint/2010/main" val="177947225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5555F-4C9D-4C65-892D-A20B38B23860}"/>
              </a:ext>
            </a:extLst>
          </p:cNvPr>
          <p:cNvSpPr>
            <a:spLocks noGrp="1"/>
          </p:cNvSpPr>
          <p:nvPr>
            <p:ph type="title"/>
          </p:nvPr>
        </p:nvSpPr>
        <p:spPr/>
        <p:txBody>
          <a:bodyPr/>
          <a:lstStyle/>
          <a:p>
            <a:pPr algn="ctr"/>
            <a:r>
              <a:rPr lang="en-US" b="1" dirty="0">
                <a:latin typeface="AR BERKLEY" panose="02000000000000000000" pitchFamily="2" charset="0"/>
              </a:rPr>
              <a:t>ADULTHOOD </a:t>
            </a:r>
          </a:p>
        </p:txBody>
      </p:sp>
      <p:pic>
        <p:nvPicPr>
          <p:cNvPr id="5" name="Content Placeholder 4">
            <a:extLst>
              <a:ext uri="{FF2B5EF4-FFF2-40B4-BE49-F238E27FC236}">
                <a16:creationId xmlns:a16="http://schemas.microsoft.com/office/drawing/2014/main" xmlns="" id="{1A71403B-A4FA-42BB-B8C3-A9E81D8E5164}"/>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607344" y="1989514"/>
            <a:ext cx="4597004" cy="4569143"/>
          </a:xfrm>
        </p:spPr>
      </p:pic>
    </p:spTree>
    <p:extLst>
      <p:ext uri="{BB962C8B-B14F-4D97-AF65-F5344CB8AC3E}">
        <p14:creationId xmlns:p14="http://schemas.microsoft.com/office/powerpoint/2010/main" val="39233355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2E07A-D537-4BD8-B834-F7AD3B8F3463}"/>
              </a:ext>
            </a:extLst>
          </p:cNvPr>
          <p:cNvSpPr>
            <a:spLocks noGrp="1"/>
          </p:cNvSpPr>
          <p:nvPr>
            <p:ph type="title"/>
          </p:nvPr>
        </p:nvSpPr>
        <p:spPr/>
        <p:txBody>
          <a:bodyPr>
            <a:normAutofit/>
          </a:bodyPr>
          <a:lstStyle/>
          <a:p>
            <a:pPr algn="ctr"/>
            <a:r>
              <a:rPr lang="en-US" sz="4800" b="1" dirty="0">
                <a:latin typeface="AR BERKLEY" panose="02000000000000000000" pitchFamily="2" charset="0"/>
              </a:rPr>
              <a:t>FAMILY</a:t>
            </a:r>
          </a:p>
        </p:txBody>
      </p:sp>
      <p:pic>
        <p:nvPicPr>
          <p:cNvPr id="4098" name="Picture 2" descr="Image may contain: 9 people, people smiling, people sitting and child">
            <a:extLst>
              <a:ext uri="{FF2B5EF4-FFF2-40B4-BE49-F238E27FC236}">
                <a16:creationId xmlns:a16="http://schemas.microsoft.com/office/drawing/2014/main" xmlns="" id="{E8B1C390-5AE2-470B-8425-8D88250B75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1296" y="1930403"/>
            <a:ext cx="4111625" cy="41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269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437C8-29EA-4AA1-ADCB-1B155862F457}"/>
              </a:ext>
            </a:extLst>
          </p:cNvPr>
          <p:cNvSpPr>
            <a:spLocks noGrp="1"/>
          </p:cNvSpPr>
          <p:nvPr>
            <p:ph type="title"/>
          </p:nvPr>
        </p:nvSpPr>
        <p:spPr/>
        <p:txBody>
          <a:bodyPr>
            <a:normAutofit fontScale="90000"/>
          </a:bodyPr>
          <a:lstStyle/>
          <a:p>
            <a:pPr algn="ctr"/>
            <a:r>
              <a:rPr lang="en-US" sz="4400" b="1" dirty="0">
                <a:latin typeface="AR BERKLEY" panose="02000000000000000000" pitchFamily="2" charset="0"/>
              </a:rPr>
              <a:t>GARDENS AND SOIL </a:t>
            </a:r>
            <a:br>
              <a:rPr lang="en-US" sz="4400" b="1" dirty="0">
                <a:latin typeface="AR BERKLEY" panose="02000000000000000000" pitchFamily="2" charset="0"/>
              </a:rPr>
            </a:br>
            <a:r>
              <a:rPr lang="en-US" sz="4400" b="1" dirty="0">
                <a:latin typeface="AR BERKLEY" panose="02000000000000000000" pitchFamily="2" charset="0"/>
              </a:rPr>
              <a:t>HANDS IN THE DIRT</a:t>
            </a:r>
          </a:p>
        </p:txBody>
      </p:sp>
      <p:pic>
        <p:nvPicPr>
          <p:cNvPr id="5" name="Content Placeholder 4">
            <a:extLst>
              <a:ext uri="{FF2B5EF4-FFF2-40B4-BE49-F238E27FC236}">
                <a16:creationId xmlns:a16="http://schemas.microsoft.com/office/drawing/2014/main" xmlns="" id="{9FDAF29A-37C5-48F8-B57D-944772203CFD}"/>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791296" y="2160591"/>
            <a:ext cx="4220171" cy="4220171"/>
          </a:xfrm>
        </p:spPr>
      </p:pic>
    </p:spTree>
    <p:extLst>
      <p:ext uri="{BB962C8B-B14F-4D97-AF65-F5344CB8AC3E}">
        <p14:creationId xmlns:p14="http://schemas.microsoft.com/office/powerpoint/2010/main" val="26547690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50EFD-B48A-4209-9350-274DE2AC4B87}"/>
              </a:ext>
            </a:extLst>
          </p:cNvPr>
          <p:cNvSpPr>
            <a:spLocks noGrp="1"/>
          </p:cNvSpPr>
          <p:nvPr>
            <p:ph type="title"/>
          </p:nvPr>
        </p:nvSpPr>
        <p:spPr/>
        <p:txBody>
          <a:bodyPr>
            <a:normAutofit fontScale="90000"/>
          </a:bodyPr>
          <a:lstStyle/>
          <a:p>
            <a:pPr algn="ctr"/>
            <a:r>
              <a:rPr lang="en-US" sz="4400" b="1" dirty="0">
                <a:latin typeface="AR BERKLEY" panose="02000000000000000000" pitchFamily="2" charset="0"/>
              </a:rPr>
              <a:t>2005- THE BIG CHANGE</a:t>
            </a:r>
          </a:p>
        </p:txBody>
      </p:sp>
      <p:pic>
        <p:nvPicPr>
          <p:cNvPr id="5" name="Content Placeholder 4">
            <a:extLst>
              <a:ext uri="{FF2B5EF4-FFF2-40B4-BE49-F238E27FC236}">
                <a16:creationId xmlns:a16="http://schemas.microsoft.com/office/drawing/2014/main" xmlns="" id="{CB57D372-61BD-4EF8-AAE6-4344405BC7C0}"/>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423257" y="2286001"/>
            <a:ext cx="5306564" cy="3643312"/>
          </a:xfrm>
        </p:spPr>
      </p:pic>
    </p:spTree>
    <p:extLst>
      <p:ext uri="{BB962C8B-B14F-4D97-AF65-F5344CB8AC3E}">
        <p14:creationId xmlns:p14="http://schemas.microsoft.com/office/powerpoint/2010/main" val="28044744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earth_render_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95611741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0B260-9FE9-4B31-8B0C-3E260ED05FBB}"/>
              </a:ext>
            </a:extLst>
          </p:cNvPr>
          <p:cNvSpPr>
            <a:spLocks noGrp="1"/>
          </p:cNvSpPr>
          <p:nvPr>
            <p:ph type="title"/>
          </p:nvPr>
        </p:nvSpPr>
        <p:spPr/>
        <p:txBody>
          <a:bodyPr/>
          <a:lstStyle/>
          <a:p>
            <a:pPr algn="ctr"/>
            <a:r>
              <a:rPr lang="en-US" b="1" dirty="0">
                <a:latin typeface="AR BERKLEY" panose="02000000000000000000" pitchFamily="2" charset="0"/>
              </a:rPr>
              <a:t>ENVIROMENTAL STRESSES</a:t>
            </a:r>
          </a:p>
        </p:txBody>
      </p:sp>
      <p:sp>
        <p:nvSpPr>
          <p:cNvPr id="3" name="Content Placeholder 2">
            <a:extLst>
              <a:ext uri="{FF2B5EF4-FFF2-40B4-BE49-F238E27FC236}">
                <a16:creationId xmlns:a16="http://schemas.microsoft.com/office/drawing/2014/main" xmlns="" id="{3AD67BAD-51D4-42E3-8EC5-CD4B3F90EB74}"/>
              </a:ext>
            </a:extLst>
          </p:cNvPr>
          <p:cNvSpPr>
            <a:spLocks noGrp="1"/>
          </p:cNvSpPr>
          <p:nvPr>
            <p:ph idx="1"/>
          </p:nvPr>
        </p:nvSpPr>
        <p:spPr/>
        <p:txBody>
          <a:bodyPr>
            <a:normAutofit/>
          </a:bodyPr>
          <a:lstStyle/>
          <a:p>
            <a:r>
              <a:rPr lang="en-US" sz="2800" dirty="0"/>
              <a:t>DIVORCE</a:t>
            </a:r>
          </a:p>
          <a:p>
            <a:r>
              <a:rPr lang="en-US" sz="2800" dirty="0"/>
              <a:t>SPIRITUAL VOID AND BETRAYAL</a:t>
            </a:r>
          </a:p>
          <a:p>
            <a:r>
              <a:rPr lang="en-US" sz="2800" dirty="0"/>
              <a:t>JOB LOSS</a:t>
            </a:r>
          </a:p>
          <a:p>
            <a:r>
              <a:rPr lang="en-US" sz="2800" dirty="0"/>
              <a:t>PSYCHOLOGICAL ABUSE</a:t>
            </a:r>
          </a:p>
          <a:p>
            <a:r>
              <a:rPr lang="en-US" sz="2800" dirty="0"/>
              <a:t>ANXIETY</a:t>
            </a:r>
          </a:p>
          <a:p>
            <a:r>
              <a:rPr lang="en-US" sz="2800" dirty="0"/>
              <a:t>FEAR</a:t>
            </a:r>
          </a:p>
        </p:txBody>
      </p:sp>
    </p:spTree>
    <p:extLst>
      <p:ext uri="{BB962C8B-B14F-4D97-AF65-F5344CB8AC3E}">
        <p14:creationId xmlns:p14="http://schemas.microsoft.com/office/powerpoint/2010/main" val="9226607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713E7-5CFE-4C3F-B7E9-CA9CC3BEF23E}"/>
              </a:ext>
            </a:extLst>
          </p:cNvPr>
          <p:cNvSpPr>
            <a:spLocks noGrp="1"/>
          </p:cNvSpPr>
          <p:nvPr>
            <p:ph type="title"/>
          </p:nvPr>
        </p:nvSpPr>
        <p:spPr/>
        <p:txBody>
          <a:bodyPr>
            <a:normAutofit/>
          </a:bodyPr>
          <a:lstStyle/>
          <a:p>
            <a:pPr algn="ctr"/>
            <a:r>
              <a:rPr lang="en-US" sz="4800" b="1" dirty="0">
                <a:latin typeface="AR BERKLEY" panose="02000000000000000000" pitchFamily="2" charset="0"/>
              </a:rPr>
              <a:t>ESCAPE TO NATURE</a:t>
            </a:r>
          </a:p>
        </p:txBody>
      </p:sp>
      <p:pic>
        <p:nvPicPr>
          <p:cNvPr id="5" name="Content Placeholder 4">
            <a:extLst>
              <a:ext uri="{FF2B5EF4-FFF2-40B4-BE49-F238E27FC236}">
                <a16:creationId xmlns:a16="http://schemas.microsoft.com/office/drawing/2014/main" xmlns="" id="{5A6785F6-C0EF-46DF-87E6-93EC0EA685F2}"/>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549771" y="1692952"/>
            <a:ext cx="4890320" cy="4349073"/>
          </a:xfrm>
        </p:spPr>
      </p:pic>
    </p:spTree>
    <p:extLst>
      <p:ext uri="{BB962C8B-B14F-4D97-AF65-F5344CB8AC3E}">
        <p14:creationId xmlns:p14="http://schemas.microsoft.com/office/powerpoint/2010/main" val="18250367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AC32A-D06D-4AE7-84F3-8FB890D7643E}"/>
              </a:ext>
            </a:extLst>
          </p:cNvPr>
          <p:cNvSpPr>
            <a:spLocks noGrp="1"/>
          </p:cNvSpPr>
          <p:nvPr>
            <p:ph type="title"/>
          </p:nvPr>
        </p:nvSpPr>
        <p:spPr/>
        <p:txBody>
          <a:bodyPr/>
          <a:lstStyle/>
          <a:p>
            <a:pPr algn="ctr"/>
            <a:r>
              <a:rPr lang="en-US" b="1" dirty="0">
                <a:latin typeface="AR BERKLEY" panose="02000000000000000000" pitchFamily="2" charset="0"/>
              </a:rPr>
              <a:t>NATURE PROVIDED</a:t>
            </a:r>
          </a:p>
        </p:txBody>
      </p:sp>
      <p:sp>
        <p:nvSpPr>
          <p:cNvPr id="3" name="Content Placeholder 2">
            <a:extLst>
              <a:ext uri="{FF2B5EF4-FFF2-40B4-BE49-F238E27FC236}">
                <a16:creationId xmlns:a16="http://schemas.microsoft.com/office/drawing/2014/main" xmlns="" id="{3EA839BB-C9B9-4F4B-BFBA-DEC5BE5D5399}"/>
              </a:ext>
            </a:extLst>
          </p:cNvPr>
          <p:cNvSpPr>
            <a:spLocks noGrp="1"/>
          </p:cNvSpPr>
          <p:nvPr>
            <p:ph idx="1"/>
          </p:nvPr>
        </p:nvSpPr>
        <p:spPr/>
        <p:txBody>
          <a:bodyPr>
            <a:normAutofit/>
          </a:bodyPr>
          <a:lstStyle/>
          <a:p>
            <a:r>
              <a:rPr lang="en-US" sz="2400" b="1" dirty="0"/>
              <a:t>Solitude</a:t>
            </a:r>
          </a:p>
          <a:p>
            <a:r>
              <a:rPr lang="en-US" sz="2400" b="1" dirty="0"/>
              <a:t>A space to think</a:t>
            </a:r>
          </a:p>
          <a:p>
            <a:r>
              <a:rPr lang="en-US" sz="2400" b="1" dirty="0"/>
              <a:t>The wind in the trees</a:t>
            </a:r>
          </a:p>
          <a:p>
            <a:r>
              <a:rPr lang="en-US" sz="2400" b="1" dirty="0"/>
              <a:t>No people, no judgement</a:t>
            </a:r>
          </a:p>
          <a:p>
            <a:r>
              <a:rPr lang="en-US" sz="2400" b="1" dirty="0"/>
              <a:t>A place to cry</a:t>
            </a:r>
          </a:p>
          <a:p>
            <a:r>
              <a:rPr lang="en-US" sz="2400" b="1" dirty="0"/>
              <a:t>A place to pray</a:t>
            </a:r>
          </a:p>
          <a:p>
            <a:r>
              <a:rPr lang="en-US" sz="2400" b="1" dirty="0"/>
              <a:t>A place to heal</a:t>
            </a:r>
          </a:p>
        </p:txBody>
      </p:sp>
    </p:spTree>
    <p:extLst>
      <p:ext uri="{BB962C8B-B14F-4D97-AF65-F5344CB8AC3E}">
        <p14:creationId xmlns:p14="http://schemas.microsoft.com/office/powerpoint/2010/main" val="261706961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12255-BABE-4D0E-813E-AFA66606EAC7}"/>
              </a:ext>
            </a:extLst>
          </p:cNvPr>
          <p:cNvSpPr>
            <a:spLocks noGrp="1"/>
          </p:cNvSpPr>
          <p:nvPr>
            <p:ph type="title"/>
          </p:nvPr>
        </p:nvSpPr>
        <p:spPr/>
        <p:txBody>
          <a:bodyPr>
            <a:normAutofit fontScale="90000"/>
          </a:bodyPr>
          <a:lstStyle/>
          <a:p>
            <a:pPr algn="ctr"/>
            <a:r>
              <a:rPr lang="en-US" sz="6000" b="1" dirty="0">
                <a:latin typeface="AR BERKLEY" panose="02000000000000000000" pitchFamily="2" charset="0"/>
              </a:rPr>
              <a:t>Nimrod MN- 40 acres- Sandy Creek Ranch</a:t>
            </a:r>
          </a:p>
        </p:txBody>
      </p:sp>
      <p:pic>
        <p:nvPicPr>
          <p:cNvPr id="5122" name="Picture 2" descr="No automatic alt text available.">
            <a:extLst>
              <a:ext uri="{FF2B5EF4-FFF2-40B4-BE49-F238E27FC236}">
                <a16:creationId xmlns:a16="http://schemas.microsoft.com/office/drawing/2014/main" xmlns="" id="{AC50A3EA-11F9-4A8A-BD00-3447256F96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707" y="2160591"/>
            <a:ext cx="4882753" cy="434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843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D60FC-CC0D-47DB-A1C7-6F140FB5382B}"/>
              </a:ext>
            </a:extLst>
          </p:cNvPr>
          <p:cNvSpPr>
            <a:spLocks noGrp="1"/>
          </p:cNvSpPr>
          <p:nvPr>
            <p:ph type="title"/>
          </p:nvPr>
        </p:nvSpPr>
        <p:spPr/>
        <p:txBody>
          <a:bodyPr>
            <a:normAutofit/>
          </a:bodyPr>
          <a:lstStyle/>
          <a:p>
            <a:pPr algn="ctr"/>
            <a:r>
              <a:rPr lang="en-US" sz="6000" b="1" dirty="0">
                <a:latin typeface="AR BERKLEY" panose="02000000000000000000" pitchFamily="2" charset="0"/>
              </a:rPr>
              <a:t>A space to heal</a:t>
            </a:r>
          </a:p>
        </p:txBody>
      </p:sp>
      <p:pic>
        <p:nvPicPr>
          <p:cNvPr id="6146" name="Picture 2" descr="Image may contain: 2 people, indoor">
            <a:extLst>
              <a:ext uri="{FF2B5EF4-FFF2-40B4-BE49-F238E27FC236}">
                <a16:creationId xmlns:a16="http://schemas.microsoft.com/office/drawing/2014/main" xmlns="" id="{36E44B84-7ABB-4B2F-B446-724CBFF616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648" y="1658146"/>
            <a:ext cx="1992213" cy="35417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may contain: outdoor">
            <a:extLst>
              <a:ext uri="{FF2B5EF4-FFF2-40B4-BE49-F238E27FC236}">
                <a16:creationId xmlns:a16="http://schemas.microsoft.com/office/drawing/2014/main" xmlns="" id="{44C7E6E9-6CE0-4C7F-8685-3873CD74B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861" y="2107406"/>
            <a:ext cx="192107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may contain: sky, tree, horse, outdoor and nature">
            <a:extLst>
              <a:ext uri="{FF2B5EF4-FFF2-40B4-BE49-F238E27FC236}">
                <a16:creationId xmlns:a16="http://schemas.microsoft.com/office/drawing/2014/main" xmlns="" id="{D585D60A-56AD-4E3C-889F-5C55DAFFC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937" y="1658143"/>
            <a:ext cx="3322586" cy="295341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may contain: plant, flower, tree, outdoor and nature">
            <a:extLst>
              <a:ext uri="{FF2B5EF4-FFF2-40B4-BE49-F238E27FC236}">
                <a16:creationId xmlns:a16="http://schemas.microsoft.com/office/drawing/2014/main" xmlns="" id="{106834E6-9B94-47D2-957F-D57B66F3A1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074" y="4011167"/>
            <a:ext cx="3252639" cy="325263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may contain: 2 people, people smiling, child, outdoor and water">
            <a:extLst>
              <a:ext uri="{FF2B5EF4-FFF2-40B4-BE49-F238E27FC236}">
                <a16:creationId xmlns:a16="http://schemas.microsoft.com/office/drawing/2014/main" xmlns="" id="{FBA9D2BE-3CFE-4D22-9028-808E48D523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49" y="4707085"/>
            <a:ext cx="2556718" cy="255671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No automatic alt text available.">
            <a:extLst>
              <a:ext uri="{FF2B5EF4-FFF2-40B4-BE49-F238E27FC236}">
                <a16:creationId xmlns:a16="http://schemas.microsoft.com/office/drawing/2014/main" xmlns="" id="{408AE175-7CF3-4E75-B21A-2475F5A98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3094" y="4974434"/>
            <a:ext cx="1910953" cy="254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51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8DFAF-3BEE-49C6-B6BC-895786B1BCE9}"/>
              </a:ext>
            </a:extLst>
          </p:cNvPr>
          <p:cNvSpPr>
            <a:spLocks noGrp="1"/>
          </p:cNvSpPr>
          <p:nvPr>
            <p:ph type="title"/>
          </p:nvPr>
        </p:nvSpPr>
        <p:spPr/>
        <p:txBody>
          <a:bodyPr>
            <a:normAutofit fontScale="90000"/>
          </a:bodyPr>
          <a:lstStyle/>
          <a:p>
            <a:pPr algn="ctr"/>
            <a:r>
              <a:rPr lang="en-US" sz="4400" b="1" dirty="0">
                <a:latin typeface="AR BERKLEY" panose="02000000000000000000" pitchFamily="2" charset="0"/>
              </a:rPr>
              <a:t>2013 more recovery opportunities</a:t>
            </a:r>
          </a:p>
        </p:txBody>
      </p:sp>
      <p:sp>
        <p:nvSpPr>
          <p:cNvPr id="3" name="Content Placeholder 2">
            <a:extLst>
              <a:ext uri="{FF2B5EF4-FFF2-40B4-BE49-F238E27FC236}">
                <a16:creationId xmlns:a16="http://schemas.microsoft.com/office/drawing/2014/main" xmlns="" id="{68287D45-61A5-49F4-B17B-235217EBA812}"/>
              </a:ext>
            </a:extLst>
          </p:cNvPr>
          <p:cNvSpPr>
            <a:spLocks noGrp="1"/>
          </p:cNvSpPr>
          <p:nvPr>
            <p:ph idx="1"/>
          </p:nvPr>
        </p:nvSpPr>
        <p:spPr/>
        <p:txBody>
          <a:bodyPr>
            <a:normAutofit/>
          </a:bodyPr>
          <a:lstStyle/>
          <a:p>
            <a:r>
              <a:rPr lang="en-US" sz="2400" b="1" dirty="0"/>
              <a:t>Job loss due to mismanagement</a:t>
            </a:r>
          </a:p>
          <a:p>
            <a:r>
              <a:rPr lang="en-US" sz="2400" b="1" dirty="0"/>
              <a:t>Feelings of worthlessness</a:t>
            </a:r>
          </a:p>
          <a:p>
            <a:r>
              <a:rPr lang="en-US" sz="2400" b="1" dirty="0"/>
              <a:t>Hopelessness</a:t>
            </a:r>
          </a:p>
          <a:p>
            <a:r>
              <a:rPr lang="en-US" sz="2400" b="1" dirty="0"/>
              <a:t>Sinking myself into the calm of nature</a:t>
            </a:r>
          </a:p>
          <a:p>
            <a:r>
              <a:rPr lang="en-US" sz="2400" b="1" dirty="0"/>
              <a:t>Recovering through garden, horses, walks in the pines, family</a:t>
            </a:r>
          </a:p>
          <a:p>
            <a:r>
              <a:rPr lang="en-US" sz="2400" b="1" dirty="0"/>
              <a:t>Creating my own vision through a non-profit advocacy organization</a:t>
            </a:r>
          </a:p>
        </p:txBody>
      </p:sp>
    </p:spTree>
    <p:extLst>
      <p:ext uri="{BB962C8B-B14F-4D97-AF65-F5344CB8AC3E}">
        <p14:creationId xmlns:p14="http://schemas.microsoft.com/office/powerpoint/2010/main" val="39864928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63371-A68C-414D-8519-D01A327705E6}"/>
              </a:ext>
            </a:extLst>
          </p:cNvPr>
          <p:cNvSpPr>
            <a:spLocks noGrp="1"/>
          </p:cNvSpPr>
          <p:nvPr>
            <p:ph type="title"/>
          </p:nvPr>
        </p:nvSpPr>
        <p:spPr>
          <a:xfrm>
            <a:off x="533400" y="228600"/>
            <a:ext cx="6447501" cy="1320800"/>
          </a:xfrm>
        </p:spPr>
        <p:txBody>
          <a:bodyPr>
            <a:normAutofit/>
          </a:bodyPr>
          <a:lstStyle/>
          <a:p>
            <a:pPr algn="ctr"/>
            <a:r>
              <a:rPr lang="en-US" sz="4000" b="1" dirty="0">
                <a:latin typeface="AR BERKLEY" panose="02000000000000000000" pitchFamily="2" charset="0"/>
              </a:rPr>
              <a:t>WELLNESS IN THE WOODS</a:t>
            </a:r>
          </a:p>
        </p:txBody>
      </p:sp>
      <p:pic>
        <p:nvPicPr>
          <p:cNvPr id="7170" name="Picture 2" descr="Image may contain: 1 person, smiling">
            <a:extLst>
              <a:ext uri="{FF2B5EF4-FFF2-40B4-BE49-F238E27FC236}">
                <a16:creationId xmlns:a16="http://schemas.microsoft.com/office/drawing/2014/main" xmlns="" id="{D5927BA4-8DB5-424F-AACA-DBB6812C34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3270649"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070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18E79-7CC7-41DA-8086-9080814340A1}"/>
              </a:ext>
            </a:extLst>
          </p:cNvPr>
          <p:cNvSpPr>
            <a:spLocks noGrp="1"/>
          </p:cNvSpPr>
          <p:nvPr>
            <p:ph type="title"/>
          </p:nvPr>
        </p:nvSpPr>
        <p:spPr/>
        <p:txBody>
          <a:bodyPr>
            <a:normAutofit/>
          </a:bodyPr>
          <a:lstStyle/>
          <a:p>
            <a:pPr algn="ctr"/>
            <a:r>
              <a:rPr lang="en-US" b="1" dirty="0">
                <a:latin typeface="AR BERKLEY" panose="02000000000000000000" pitchFamily="2" charset="0"/>
              </a:rPr>
              <a:t>501C3 NON PROFIT WITH A NAME BASED ON NATURE</a:t>
            </a:r>
          </a:p>
        </p:txBody>
      </p:sp>
      <p:sp>
        <p:nvSpPr>
          <p:cNvPr id="3" name="Content Placeholder 2">
            <a:extLst>
              <a:ext uri="{FF2B5EF4-FFF2-40B4-BE49-F238E27FC236}">
                <a16:creationId xmlns:a16="http://schemas.microsoft.com/office/drawing/2014/main" xmlns="" id="{0BBD4C87-A1A6-493B-8A1D-5173271ADFA3}"/>
              </a:ext>
            </a:extLst>
          </p:cNvPr>
          <p:cNvSpPr>
            <a:spLocks noGrp="1"/>
          </p:cNvSpPr>
          <p:nvPr>
            <p:ph idx="1"/>
          </p:nvPr>
        </p:nvSpPr>
        <p:spPr/>
        <p:txBody>
          <a:bodyPr/>
          <a:lstStyle/>
          <a:p>
            <a:r>
              <a:rPr lang="en-US" dirty="0"/>
              <a:t>2016 SAMHSA STATE CONSUMER NETWORK GRANT</a:t>
            </a:r>
          </a:p>
          <a:p>
            <a:r>
              <a:rPr lang="en-US" dirty="0"/>
              <a:t>WARMLINE</a:t>
            </a:r>
          </a:p>
          <a:p>
            <a:r>
              <a:rPr lang="en-US" dirty="0"/>
              <a:t>ALL STAFF AND BOARD HAVE LIVED EXPERIENCE</a:t>
            </a:r>
          </a:p>
          <a:p>
            <a:r>
              <a:rPr lang="en-US" dirty="0"/>
              <a:t>PROVIDING STATEWIDE MENTAL HEALTH EDUCATION</a:t>
            </a:r>
          </a:p>
          <a:p>
            <a:r>
              <a:rPr lang="en-US" dirty="0"/>
              <a:t>PLANNING FOR MINNESOTA’S FIRST PEER RESPITE</a:t>
            </a:r>
          </a:p>
          <a:p>
            <a:r>
              <a:rPr lang="en-US" dirty="0"/>
              <a:t>TRANSPARENT</a:t>
            </a:r>
          </a:p>
          <a:p>
            <a:r>
              <a:rPr lang="en-US" dirty="0"/>
              <a:t>UTILIZES EIGHT DIMENSIONS OF WELLNESS AS A FOUNDATION</a:t>
            </a:r>
          </a:p>
          <a:p>
            <a:r>
              <a:rPr lang="en-US"/>
              <a:t>PERSON CENTERED AND SUPPORTIVE OF EMPOWERMENT, PERSONAL RESPONSIBILITY AND SELF ADVOCACY</a:t>
            </a:r>
          </a:p>
        </p:txBody>
      </p:sp>
    </p:spTree>
    <p:extLst>
      <p:ext uri="{BB962C8B-B14F-4D97-AF65-F5344CB8AC3E}">
        <p14:creationId xmlns:p14="http://schemas.microsoft.com/office/powerpoint/2010/main" val="88426239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812024" cy="2057400"/>
          </a:xfrm>
        </p:spPr>
        <p:txBody>
          <a:bodyPr>
            <a:normAutofit/>
          </a:bodyPr>
          <a:lstStyle/>
          <a:p>
            <a:pPr fontAlgn="auto">
              <a:spcBef>
                <a:spcPts val="0"/>
              </a:spcBef>
              <a:defRPr/>
            </a:pPr>
            <a:r>
              <a:rPr lang="en-US" sz="4000" b="1" cap="none" dirty="0" smtClean="0"/>
              <a:t>Chief </a:t>
            </a:r>
            <a:r>
              <a:rPr lang="en-US" sz="4000" b="1" cap="none" dirty="0" err="1" smtClean="0"/>
              <a:t>Rangi</a:t>
            </a:r>
            <a:r>
              <a:rPr lang="en-US" sz="4000" b="1" cap="none" dirty="0" smtClean="0"/>
              <a:t> </a:t>
            </a:r>
            <a:r>
              <a:rPr lang="en-US" sz="4000" b="1" cap="none" dirty="0" err="1" smtClean="0"/>
              <a:t>Ahipene</a:t>
            </a:r>
            <a:endParaRPr lang="en-US" sz="4000" b="1" i="1" dirty="0"/>
          </a:p>
        </p:txBody>
      </p:sp>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pic>
        <p:nvPicPr>
          <p:cNvPr id="5" name="Picture 4" descr="Rangi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7591287" cy="4267200"/>
          </a:xfrm>
          <a:prstGeom prst="rect">
            <a:avLst/>
          </a:prstGeom>
        </p:spPr>
      </p:pic>
    </p:spTree>
    <p:extLst>
      <p:ext uri="{BB962C8B-B14F-4D97-AF65-F5344CB8AC3E}">
        <p14:creationId xmlns:p14="http://schemas.microsoft.com/office/powerpoint/2010/main" val="4160165532"/>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1) Te Kore Te Po Te A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38200"/>
            <a:ext cx="6917703" cy="5181600"/>
          </a:xfrm>
          <a:prstGeom prst="rect">
            <a:avLst/>
          </a:prstGeom>
        </p:spPr>
      </p:pic>
    </p:spTree>
    <p:extLst>
      <p:ext uri="{BB962C8B-B14F-4D97-AF65-F5344CB8AC3E}">
        <p14:creationId xmlns:p14="http://schemas.microsoft.com/office/powerpoint/2010/main" val="419902916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812024" cy="1371600"/>
          </a:xfrm>
        </p:spPr>
        <p:txBody>
          <a:bodyPr>
            <a:normAutofit/>
          </a:bodyPr>
          <a:lstStyle/>
          <a:p>
            <a:pPr fontAlgn="auto">
              <a:spcBef>
                <a:spcPts val="0"/>
              </a:spcBef>
              <a:defRPr/>
            </a:pPr>
            <a:r>
              <a:rPr lang="en-US" sz="4000" b="1" cap="none" dirty="0" smtClean="0"/>
              <a:t>Rev. “Luke A. </a:t>
            </a:r>
            <a:r>
              <a:rPr lang="en-US" sz="4000" b="1" cap="none" dirty="0" err="1" smtClean="0"/>
              <a:t>Shootingstar</a:t>
            </a:r>
            <a:r>
              <a:rPr lang="en-US" sz="4000" b="1" cap="none" dirty="0" smtClean="0"/>
              <a:t>” Walters</a:t>
            </a:r>
            <a:endParaRPr lang="en-US" sz="4000" b="1" i="1" dirty="0"/>
          </a:p>
        </p:txBody>
      </p:sp>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pic>
        <p:nvPicPr>
          <p:cNvPr id="5" name="Picture 4" descr="Luke Wal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6096000" cy="4800600"/>
          </a:xfrm>
          <a:prstGeom prst="rect">
            <a:avLst/>
          </a:prstGeom>
        </p:spPr>
      </p:pic>
    </p:spTree>
    <p:extLst>
      <p:ext uri="{BB962C8B-B14F-4D97-AF65-F5344CB8AC3E}">
        <p14:creationId xmlns:p14="http://schemas.microsoft.com/office/powerpoint/2010/main" val="376605014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2) Ranginui and Papatuanuk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990600"/>
            <a:ext cx="6526424" cy="4888519"/>
          </a:xfrm>
          <a:prstGeom prst="rect">
            <a:avLst/>
          </a:prstGeom>
        </p:spPr>
      </p:pic>
    </p:spTree>
    <p:extLst>
      <p:ext uri="{BB962C8B-B14F-4D97-AF65-F5344CB8AC3E}">
        <p14:creationId xmlns:p14="http://schemas.microsoft.com/office/powerpoint/2010/main" val="419902916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2) Tane separating his pare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33400"/>
            <a:ext cx="5715000" cy="5715000"/>
          </a:xfrm>
          <a:prstGeom prst="rect">
            <a:avLst/>
          </a:prstGeom>
        </p:spPr>
      </p:pic>
    </p:spTree>
    <p:extLst>
      <p:ext uri="{BB962C8B-B14F-4D97-AF65-F5344CB8AC3E}">
        <p14:creationId xmlns:p14="http://schemas.microsoft.com/office/powerpoint/2010/main" val="419902916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3) maori-po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876300"/>
            <a:ext cx="6350000" cy="5092700"/>
          </a:xfrm>
          <a:prstGeom prst="rect">
            <a:avLst/>
          </a:prstGeom>
        </p:spPr>
      </p:pic>
    </p:spTree>
    <p:extLst>
      <p:ext uri="{BB962C8B-B14F-4D97-AF65-F5344CB8AC3E}">
        <p14:creationId xmlns:p14="http://schemas.microsoft.com/office/powerpoint/2010/main" val="419902916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5) The battle at te Paerang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33400"/>
            <a:ext cx="5715000" cy="5715000"/>
          </a:xfrm>
          <a:prstGeom prst="rect">
            <a:avLst/>
          </a:prstGeom>
        </p:spPr>
      </p:pic>
    </p:spTree>
    <p:extLst>
      <p:ext uri="{BB962C8B-B14F-4D97-AF65-F5344CB8AC3E}">
        <p14:creationId xmlns:p14="http://schemas.microsoft.com/office/powerpoint/2010/main" val="419902916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6) The 3 Baskets of Knowled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43000"/>
            <a:ext cx="7375308" cy="3781607"/>
          </a:xfrm>
          <a:prstGeom prst="rect">
            <a:avLst/>
          </a:prstGeom>
        </p:spPr>
      </p:pic>
    </p:spTree>
    <p:extLst>
      <p:ext uri="{BB962C8B-B14F-4D97-AF65-F5344CB8AC3E}">
        <p14:creationId xmlns:p14="http://schemas.microsoft.com/office/powerpoint/2010/main" val="4199029168"/>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Box 7"/>
          <p:cNvSpPr txBox="1">
            <a:spLocks noChangeArrowheads="1"/>
          </p:cNvSpPr>
          <p:nvPr/>
        </p:nvSpPr>
        <p:spPr bwMode="auto">
          <a:xfrm>
            <a:off x="581026" y="1938338"/>
            <a:ext cx="8240713" cy="3046988"/>
          </a:xfrm>
          <a:prstGeom prst="rect">
            <a:avLst/>
          </a:prstGeom>
          <a:noFill/>
          <a:ln w="9525">
            <a:noFill/>
            <a:miter lim="800000"/>
            <a:headEnd/>
            <a:tailEnd/>
          </a:ln>
        </p:spPr>
        <p:txBody>
          <a:bodyPr>
            <a:prstTxWarp prst="textNoShape">
              <a:avLst/>
            </a:prstTxWarp>
            <a:spAutoFit/>
          </a:bodyPr>
          <a:lstStyle/>
          <a:p>
            <a:r>
              <a:rPr lang="en-US" sz="2400" b="1" dirty="0">
                <a:latin typeface="Calibri" charset="0"/>
                <a:ea typeface="Calibri" charset="0"/>
                <a:cs typeface="Calibri" charset="0"/>
              </a:rPr>
              <a:t>Questions?</a:t>
            </a:r>
          </a:p>
          <a:p>
            <a:endParaRPr lang="en-US" sz="2400" b="1" dirty="0">
              <a:latin typeface="Calibri" charset="0"/>
              <a:ea typeface="Calibri" charset="0"/>
              <a:cs typeface="Calibri" charset="0"/>
            </a:endParaRPr>
          </a:p>
          <a:p>
            <a:r>
              <a:rPr lang="en-US" sz="2400" dirty="0" smtClean="0">
                <a:latin typeface="Calibri" charset="0"/>
                <a:ea typeface="Calibri" charset="0"/>
                <a:cs typeface="Calibri" charset="0"/>
              </a:rPr>
              <a:t>You </a:t>
            </a:r>
            <a:r>
              <a:rPr lang="en-US" sz="2400" dirty="0">
                <a:latin typeface="Calibri" charset="0"/>
                <a:ea typeface="Calibri" charset="0"/>
                <a:cs typeface="Calibri" charset="0"/>
              </a:rPr>
              <a:t>are invited to ask questions at any time through the “question” function. </a:t>
            </a:r>
            <a:r>
              <a:rPr lang="en-US" sz="2400" dirty="0" smtClean="0">
                <a:latin typeface="Calibri" charset="0"/>
                <a:ea typeface="Calibri" charset="0"/>
                <a:cs typeface="Calibri" charset="0"/>
              </a:rPr>
              <a:t>Questions </a:t>
            </a:r>
            <a:r>
              <a:rPr lang="en-US" sz="2400" dirty="0">
                <a:latin typeface="Calibri" charset="0"/>
                <a:ea typeface="Calibri" charset="0"/>
                <a:cs typeface="Calibri" charset="0"/>
              </a:rPr>
              <a:t>will be taken in the order they are received</a:t>
            </a:r>
            <a:r>
              <a:rPr lang="en-US" sz="2400" dirty="0" smtClean="0">
                <a:latin typeface="Calibri" charset="0"/>
                <a:ea typeface="Calibri" charset="0"/>
                <a:cs typeface="Calibri" charset="0"/>
              </a:rPr>
              <a:t>.  You are also welcome to make comments using the “chat” function.</a:t>
            </a:r>
            <a:endParaRPr lang="en-US" sz="2400" dirty="0">
              <a:latin typeface="Calibri" charset="0"/>
              <a:ea typeface="Calibri" charset="0"/>
              <a:cs typeface="Calibri" charset="0"/>
            </a:endParaRPr>
          </a:p>
          <a:p>
            <a:endParaRPr lang="en-US" sz="2400" b="1" dirty="0">
              <a:latin typeface="Calibri" charset="0"/>
              <a:ea typeface="Calibri" charset="0"/>
              <a:cs typeface="Calibri" charset="0"/>
            </a:endParaRPr>
          </a:p>
          <a:p>
            <a:endParaRPr lang="en-US" sz="2400" b="1" dirty="0">
              <a:latin typeface="Calibri" charset="0"/>
              <a:ea typeface="Calibri" charset="0"/>
              <a:cs typeface="Calibri"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1" y="4572002"/>
            <a:ext cx="5160963" cy="301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inaps_.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76200"/>
            <a:ext cx="3964560" cy="1346200"/>
          </a:xfrm>
          <a:prstGeom prst="rect">
            <a:avLst/>
          </a:prstGeom>
        </p:spPr>
      </p:pic>
      <p:pic>
        <p:nvPicPr>
          <p:cNvPr id="6" name="Picture 5" descr="NC logo.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81000"/>
            <a:ext cx="3722748" cy="762000"/>
          </a:xfrm>
          <a:prstGeom prst="rect">
            <a:avLst/>
          </a:prstGeom>
        </p:spPr>
      </p:pic>
    </p:spTree>
    <p:extLst>
      <p:ext uri="{BB962C8B-B14F-4D97-AF65-F5344CB8AC3E}">
        <p14:creationId xmlns:p14="http://schemas.microsoft.com/office/powerpoint/2010/main" val="302506057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4876801" y="4572000"/>
            <a:ext cx="5160963" cy="3017838"/>
          </a:xfrm>
          <a:prstGeom prst="rect">
            <a:avLst/>
          </a:prstGeom>
          <a:noFill/>
          <a:ln w="9525">
            <a:noFill/>
            <a:miter lim="800000"/>
            <a:headEnd/>
            <a:tailEnd/>
          </a:ln>
        </p:spPr>
      </p:pic>
      <p:sp>
        <p:nvSpPr>
          <p:cNvPr id="117765" name="TextBox 6"/>
          <p:cNvSpPr txBox="1">
            <a:spLocks noChangeArrowheads="1"/>
          </p:cNvSpPr>
          <p:nvPr/>
        </p:nvSpPr>
        <p:spPr bwMode="auto">
          <a:xfrm>
            <a:off x="381000" y="1524000"/>
            <a:ext cx="8305800" cy="3785652"/>
          </a:xfrm>
          <a:prstGeom prst="rect">
            <a:avLst/>
          </a:prstGeom>
          <a:noFill/>
          <a:ln w="9525">
            <a:noFill/>
            <a:miter lim="800000"/>
            <a:headEnd/>
            <a:tailEnd/>
          </a:ln>
        </p:spPr>
        <p:txBody>
          <a:bodyPr>
            <a:prstTxWarp prst="textNoShape">
              <a:avLst/>
            </a:prstTxWarp>
            <a:spAutoFit/>
          </a:bodyPr>
          <a:lstStyle/>
          <a:p>
            <a:pPr marL="342900" indent="-342900" algn="ctr"/>
            <a:r>
              <a:rPr lang="en-US" sz="2400" b="1" dirty="0"/>
              <a:t>Contact Us</a:t>
            </a:r>
          </a:p>
          <a:p>
            <a:pPr marL="342900" indent="-342900"/>
            <a:endParaRPr lang="en-US" sz="2400" dirty="0"/>
          </a:p>
          <a:p>
            <a:pPr marL="342900" indent="-342900"/>
            <a:r>
              <a:rPr lang="en-US" sz="2400" dirty="0" smtClean="0"/>
              <a:t>National Coalition for Mental Health Recovery</a:t>
            </a:r>
            <a:endParaRPr lang="en-US" sz="2400" dirty="0"/>
          </a:p>
          <a:p>
            <a:pPr marL="342900" indent="-342900"/>
            <a:r>
              <a:rPr lang="en-US" sz="2400" dirty="0"/>
              <a:t>Web: </a:t>
            </a:r>
            <a:r>
              <a:rPr lang="en-US" sz="2400" dirty="0" smtClean="0">
                <a:hlinkClick r:id="rId3"/>
              </a:rPr>
              <a:t>www.ncmhr.org</a:t>
            </a:r>
            <a:r>
              <a:rPr lang="en-US" sz="2400" dirty="0" smtClean="0"/>
              <a:t>    </a:t>
            </a:r>
            <a:endParaRPr lang="en-US" sz="2400" dirty="0"/>
          </a:p>
          <a:p>
            <a:r>
              <a:rPr lang="en-US" sz="2400" dirty="0" smtClean="0"/>
              <a:t>Phone: </a:t>
            </a:r>
            <a:r>
              <a:rPr lang="mr-IN" sz="2400" dirty="0" smtClean="0">
                <a:latin typeface="Calibri"/>
                <a:cs typeface="Calibri"/>
              </a:rPr>
              <a:t>202</a:t>
            </a:r>
            <a:r>
              <a:rPr lang="en-US" sz="2400" dirty="0" smtClean="0">
                <a:latin typeface="Calibri"/>
                <a:cs typeface="Calibri"/>
              </a:rPr>
              <a:t>-</a:t>
            </a:r>
            <a:r>
              <a:rPr lang="mr-IN" sz="2400" dirty="0" smtClean="0">
                <a:latin typeface="Calibri"/>
                <a:cs typeface="Calibri"/>
              </a:rPr>
              <a:t>642</a:t>
            </a:r>
            <a:r>
              <a:rPr lang="en-US" sz="2400" dirty="0" smtClean="0">
                <a:latin typeface="Calibri"/>
                <a:cs typeface="Calibri"/>
              </a:rPr>
              <a:t>-</a:t>
            </a:r>
            <a:r>
              <a:rPr lang="mr-IN" sz="2400" dirty="0" smtClean="0">
                <a:latin typeface="Calibri"/>
                <a:cs typeface="Calibri"/>
              </a:rPr>
              <a:t>4480</a:t>
            </a:r>
            <a:endParaRPr lang="en-US" sz="2400" dirty="0" smtClean="0">
              <a:latin typeface="Calibri"/>
              <a:cs typeface="Calibri"/>
            </a:endParaRPr>
          </a:p>
          <a:p>
            <a:endParaRPr lang="en-US" sz="2400" dirty="0">
              <a:latin typeface="Calibri"/>
              <a:cs typeface="Calibri"/>
            </a:endParaRPr>
          </a:p>
          <a:p>
            <a:r>
              <a:rPr lang="en-US" sz="2400" dirty="0" smtClean="0">
                <a:latin typeface="Calibri"/>
                <a:cs typeface="Calibri"/>
              </a:rPr>
              <a:t>International Association of Peer Supporters</a:t>
            </a:r>
          </a:p>
          <a:p>
            <a:r>
              <a:rPr lang="en-US" sz="2400" dirty="0">
                <a:cs typeface="Calibri"/>
              </a:rPr>
              <a:t>Web: </a:t>
            </a:r>
            <a:r>
              <a:rPr lang="en-US" sz="2400" dirty="0">
                <a:cs typeface="Calibri"/>
                <a:hlinkClick r:id="rId4"/>
              </a:rPr>
              <a:t>http://</a:t>
            </a:r>
            <a:r>
              <a:rPr lang="en-US" sz="2400" dirty="0" smtClean="0">
                <a:cs typeface="Calibri"/>
                <a:hlinkClick r:id="rId4"/>
              </a:rPr>
              <a:t>www.inaops.org</a:t>
            </a:r>
            <a:r>
              <a:rPr lang="en-US" sz="2400" dirty="0">
                <a:cs typeface="Calibri"/>
              </a:rPr>
              <a:t> </a:t>
            </a:r>
            <a:endParaRPr lang="en-US" sz="2400" dirty="0" smtClean="0">
              <a:cs typeface="Calibri"/>
            </a:endParaRPr>
          </a:p>
          <a:p>
            <a:r>
              <a:rPr lang="en-US" sz="2400" dirty="0" smtClean="0">
                <a:cs typeface="Calibri"/>
              </a:rPr>
              <a:t>Email: </a:t>
            </a:r>
            <a:r>
              <a:rPr lang="en-US" sz="2400" u="sng" dirty="0">
                <a:hlinkClick r:id="rId5"/>
              </a:rPr>
              <a:t>info@</a:t>
            </a:r>
            <a:r>
              <a:rPr lang="en-US" sz="2400" u="sng" dirty="0" smtClean="0">
                <a:hlinkClick r:id="rId5"/>
              </a:rPr>
              <a:t>inaops.org</a:t>
            </a:r>
            <a:endParaRPr lang="en-US" sz="2400" u="sng" dirty="0" smtClean="0"/>
          </a:p>
          <a:p>
            <a:endParaRPr lang="mr-IN" sz="2400" dirty="0">
              <a:latin typeface="Calibri"/>
              <a:cs typeface="Calibri"/>
            </a:endParaRPr>
          </a:p>
        </p:txBody>
      </p:sp>
      <p:pic>
        <p:nvPicPr>
          <p:cNvPr id="5" name="Picture 4" descr="inaps_.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76200"/>
            <a:ext cx="3964560" cy="1346200"/>
          </a:xfrm>
          <a:prstGeom prst="rect">
            <a:avLst/>
          </a:prstGeom>
        </p:spPr>
      </p:pic>
      <p:pic>
        <p:nvPicPr>
          <p:cNvPr id="6" name="Picture 5" descr="NC logo.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381000"/>
            <a:ext cx="3722748" cy="76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2" name="Picture 1" descr="Wahinetoa kei te tahe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504923"/>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1D7389-F2CA-4D07-952E-8C6E4C09AB48}"/>
              </a:ext>
            </a:extLst>
          </p:cNvPr>
          <p:cNvSpPr txBox="1">
            <a:spLocks/>
          </p:cNvSpPr>
          <p:nvPr/>
        </p:nvSpPr>
        <p:spPr>
          <a:xfrm>
            <a:off x="381000" y="3048000"/>
            <a:ext cx="8305800" cy="2362200"/>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spcBef>
                <a:spcPts val="0"/>
              </a:spcBef>
              <a:defRPr/>
            </a:pPr>
            <a:endParaRPr lang="en-US" sz="3300" i="1" dirty="0">
              <a:solidFill>
                <a:srgbClr val="FFFFFF"/>
              </a:solidFill>
            </a:endParaRPr>
          </a:p>
        </p:txBody>
      </p:sp>
      <p:sp>
        <p:nvSpPr>
          <p:cNvPr id="4" name="Title 3"/>
          <p:cNvSpPr>
            <a:spLocks noGrp="1"/>
          </p:cNvSpPr>
          <p:nvPr>
            <p:ph type="ctrTitle"/>
          </p:nvPr>
        </p:nvSpPr>
        <p:spPr/>
        <p:txBody>
          <a:bodyPr/>
          <a:lstStyle/>
          <a:p>
            <a:endParaRPr lang="en-US"/>
          </a:p>
        </p:txBody>
      </p:sp>
      <p:pic>
        <p:nvPicPr>
          <p:cNvPr id="6" name="Picture 5" descr="earth_render_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314504923"/>
      </p:ext>
    </p:extLst>
  </p:cSld>
  <p:clrMapOvr>
    <a:masterClrMapping/>
  </p:clrMapOvr>
  <p:transition xmlns:p14="http://schemas.microsoft.com/office/powerpoint/2010/main" advTm="16"/>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C1615177-FBD7-43F0-9498-EA0FF74E7BAB}"/>
              </a:ext>
            </a:extLst>
          </p:cNvPr>
          <p:cNvSpPr txBox="1"/>
          <p:nvPr/>
        </p:nvSpPr>
        <p:spPr>
          <a:xfrm>
            <a:off x="1129062" y="679114"/>
            <a:ext cx="6883090" cy="5463034"/>
          </a:xfrm>
          <a:prstGeom prst="rect">
            <a:avLst/>
          </a:prstGeom>
          <a:solidFill>
            <a:schemeClr val="bg1"/>
          </a:solidFill>
          <a:effectLst>
            <a:softEdge rad="317500"/>
          </a:effectLst>
        </p:spPr>
        <p:txBody>
          <a:bodyPr wrap="square" rtlCol="0">
            <a:spAutoFit/>
          </a:bodyPr>
          <a:lstStyle/>
          <a:p>
            <a:endParaRPr lang="en-US" dirty="0">
              <a:solidFill>
                <a:prstClr val="black"/>
              </a:solidFill>
              <a:latin typeface="Calibri"/>
            </a:endParaRPr>
          </a:p>
          <a:p>
            <a:endParaRPr lang="en-US" sz="1600" dirty="0">
              <a:solidFill>
                <a:prstClr val="black"/>
              </a:solidFill>
              <a:latin typeface="Calibri"/>
            </a:endParaRPr>
          </a:p>
          <a:p>
            <a:pPr algn="ctr"/>
            <a:r>
              <a:rPr lang="en-US" sz="3200" b="1" dirty="0">
                <a:solidFill>
                  <a:prstClr val="black"/>
                </a:solidFill>
                <a:latin typeface="Carmine Tango" panose="03040402040505080204" pitchFamily="66" charset="0"/>
              </a:rPr>
              <a:t>Rediscovering </a:t>
            </a:r>
            <a:r>
              <a:rPr lang="en-US" sz="3200" b="1" dirty="0" smtClean="0">
                <a:solidFill>
                  <a:prstClr val="black"/>
                </a:solidFill>
                <a:latin typeface="Carmine Tango" panose="03040402040505080204" pitchFamily="66" charset="0"/>
              </a:rPr>
              <a:t>Purpose</a:t>
            </a:r>
            <a:endParaRPr lang="en-US" sz="3200" b="1" dirty="0">
              <a:solidFill>
                <a:prstClr val="black"/>
              </a:solidFill>
              <a:latin typeface="Carmine Tango" panose="03040402040505080204" pitchFamily="66" charset="0"/>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a:p>
            <a:pPr algn="ctr"/>
            <a:endParaRPr lang="en-US" sz="3200" b="1" dirty="0">
              <a:solidFill>
                <a:prstClr val="black"/>
              </a:solidFill>
              <a:latin typeface="Carmine Tango" panose="03040402040505080204" pitchFamily="66" charset="0"/>
            </a:endParaRPr>
          </a:p>
          <a:p>
            <a:pPr algn="ctr"/>
            <a:r>
              <a:rPr lang="en-US" sz="3600" b="1" dirty="0">
                <a:solidFill>
                  <a:prstClr val="black"/>
                </a:solidFill>
                <a:latin typeface="Carmine Tango" panose="03040402040505080204" pitchFamily="66" charset="0"/>
              </a:rPr>
              <a:t>To Champion the Ripple Effect</a:t>
            </a:r>
          </a:p>
          <a:p>
            <a:pPr algn="ctr"/>
            <a:endParaRPr lang="en-US" i="1" dirty="0">
              <a:solidFill>
                <a:prstClr val="black"/>
              </a:solidFill>
              <a:latin typeface="Andalus" panose="02020603050405020304" pitchFamily="18" charset="-78"/>
              <a:cs typeface="Andalus" panose="02020603050405020304" pitchFamily="18" charset="-78"/>
            </a:endParaRPr>
          </a:p>
          <a:p>
            <a:pPr marL="0" lvl="6" algn="ctr"/>
            <a:r>
              <a:rPr lang="en-US" sz="1400" i="1" dirty="0">
                <a:solidFill>
                  <a:prstClr val="black"/>
                </a:solidFill>
                <a:latin typeface="Andalus" panose="02020603050405020304" pitchFamily="18" charset="-78"/>
                <a:cs typeface="Andalus" panose="02020603050405020304" pitchFamily="18" charset="-78"/>
              </a:rPr>
              <a:t>Presented by: </a:t>
            </a:r>
            <a:r>
              <a:rPr lang="en-US" sz="1400" dirty="0">
                <a:solidFill>
                  <a:prstClr val="black"/>
                </a:solidFill>
                <a:latin typeface="Andalus" panose="02020603050405020304" pitchFamily="18" charset="-78"/>
                <a:cs typeface="Andalus" panose="02020603050405020304" pitchFamily="18" charset="-78"/>
              </a:rPr>
              <a:t>Rev. Luke A. </a:t>
            </a:r>
            <a:r>
              <a:rPr lang="en-US" sz="1400" dirty="0" err="1">
                <a:solidFill>
                  <a:prstClr val="black"/>
                </a:solidFill>
                <a:latin typeface="Andalus" panose="02020603050405020304" pitchFamily="18" charset="-78"/>
                <a:cs typeface="Andalus" panose="02020603050405020304" pitchFamily="18" charset="-78"/>
              </a:rPr>
              <a:t>Shootingstar</a:t>
            </a:r>
            <a:r>
              <a:rPr lang="en-US" sz="1400" dirty="0">
                <a:solidFill>
                  <a:prstClr val="black"/>
                </a:solidFill>
                <a:latin typeface="Andalus" panose="02020603050405020304" pitchFamily="18" charset="-78"/>
                <a:cs typeface="Andalus" panose="02020603050405020304" pitchFamily="18" charset="-78"/>
              </a:rPr>
              <a:t>, PWS, PSS</a:t>
            </a:r>
          </a:p>
          <a:p>
            <a:pPr marL="0" lvl="6" algn="ctr">
              <a:lnSpc>
                <a:spcPct val="150000"/>
              </a:lnSpc>
            </a:pPr>
            <a:r>
              <a:rPr lang="en-US" sz="1400" dirty="0">
                <a:solidFill>
                  <a:prstClr val="black"/>
                </a:solidFill>
                <a:latin typeface="Andalus" panose="02020603050405020304" pitchFamily="18" charset="-78"/>
                <a:cs typeface="Andalus" panose="02020603050405020304" pitchFamily="18" charset="-78"/>
              </a:rPr>
              <a:t>Founder of </a:t>
            </a:r>
            <a:r>
              <a:rPr lang="en-US" sz="1400" i="1" dirty="0">
                <a:solidFill>
                  <a:prstClr val="black"/>
                </a:solidFill>
                <a:latin typeface="Andalus" panose="02020603050405020304" pitchFamily="18" charset="-78"/>
                <a:cs typeface="Andalus" panose="02020603050405020304" pitchFamily="18" charset="-78"/>
              </a:rPr>
              <a:t>Ripples of Wellness Allied Networks </a:t>
            </a:r>
            <a:r>
              <a:rPr lang="en-US" sz="1400" dirty="0">
                <a:solidFill>
                  <a:prstClr val="black"/>
                </a:solidFill>
                <a:latin typeface="Andalus" panose="02020603050405020304" pitchFamily="18" charset="-78"/>
                <a:cs typeface="Andalus" panose="02020603050405020304" pitchFamily="18" charset="-78"/>
              </a:rPr>
              <a:t>(ROWAN)</a:t>
            </a:r>
          </a:p>
          <a:p>
            <a:r>
              <a:rPr lang="en-US" dirty="0">
                <a:solidFill>
                  <a:prstClr val="black"/>
                </a:solidFill>
                <a:latin typeface="Calibri"/>
              </a:rPr>
              <a:t>			</a:t>
            </a:r>
          </a:p>
        </p:txBody>
      </p:sp>
      <p:pic>
        <p:nvPicPr>
          <p:cNvPr id="3" name="Picture 2">
            <a:extLst>
              <a:ext uri="{FF2B5EF4-FFF2-40B4-BE49-F238E27FC236}">
                <a16:creationId xmlns:a16="http://schemas.microsoft.com/office/drawing/2014/main" xmlns="" id="{8E3DB893-BE2C-48F6-AA21-2807CF394B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5735" y="1863372"/>
            <a:ext cx="3169734" cy="24410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676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2000"/>
                                  </p:stCondLst>
                                  <p:childTnLst>
                                    <p:animEffect transition="out" filter="fade">
                                      <p:cBhvr>
                                        <p:cTn id="6" dur="1000"/>
                                        <p:tgtEl>
                                          <p:spTgt spid="16"/>
                                        </p:tgtEl>
                                      </p:cBhvr>
                                    </p:animEffect>
                                    <p:set>
                                      <p:cBhvr>
                                        <p:cTn id="7" dur="1" fill="hold">
                                          <p:stCondLst>
                                            <p:cond delay="999"/>
                                          </p:stCondLst>
                                        </p:cTn>
                                        <p:tgtEl>
                                          <p:spTgt spid="16"/>
                                        </p:tgtEl>
                                        <p:attrNameLst>
                                          <p:attrName>style.visibility</p:attrName>
                                        </p:attrNameLst>
                                      </p:cBhvr>
                                      <p:to>
                                        <p:strVal val="hidden"/>
                                      </p:to>
                                    </p:set>
                                  </p:childTnLst>
                                </p:cTn>
                              </p:par>
                            </p:childTnLst>
                          </p:cTn>
                        </p:par>
                        <p:par>
                          <p:cTn id="8" fill="hold">
                            <p:stCondLst>
                              <p:cond delay="3000"/>
                            </p:stCondLst>
                            <p:childTnLst>
                              <p:par>
                                <p:cTn id="9" presetID="53" presetClass="exit" presetSubtype="32" fill="hold" nodeType="afterEffect">
                                  <p:stCondLst>
                                    <p:cond delay="500"/>
                                  </p:stCondLst>
                                  <p:childTnLst>
                                    <p:anim calcmode="lin" valueType="num">
                                      <p:cBhvr>
                                        <p:cTn id="10" dur="1000"/>
                                        <p:tgtEl>
                                          <p:spTgt spid="3"/>
                                        </p:tgtEl>
                                        <p:attrNameLst>
                                          <p:attrName>ppt_w</p:attrName>
                                        </p:attrNameLst>
                                      </p:cBhvr>
                                      <p:tavLst>
                                        <p:tav tm="0">
                                          <p:val>
                                            <p:strVal val="ppt_w"/>
                                          </p:val>
                                        </p:tav>
                                        <p:tav tm="100000">
                                          <p:val>
                                            <p:fltVal val="0"/>
                                          </p:val>
                                        </p:tav>
                                      </p:tavLst>
                                    </p:anim>
                                    <p:anim calcmode="lin" valueType="num">
                                      <p:cBhvr>
                                        <p:cTn id="11" dur="1000"/>
                                        <p:tgtEl>
                                          <p:spTgt spid="3"/>
                                        </p:tgtEl>
                                        <p:attrNameLst>
                                          <p:attrName>ppt_h</p:attrName>
                                        </p:attrNameLst>
                                      </p:cBhvr>
                                      <p:tavLst>
                                        <p:tav tm="0">
                                          <p:val>
                                            <p:strVal val="ppt_h"/>
                                          </p:val>
                                        </p:tav>
                                        <p:tav tm="100000">
                                          <p:val>
                                            <p:fltVal val="0"/>
                                          </p:val>
                                        </p:tav>
                                      </p:tavLst>
                                    </p:anim>
                                    <p:animEffect transition="out" filter="fade">
                                      <p:cBhvr>
                                        <p:cTn id="12" dur="1000"/>
                                        <p:tgtEl>
                                          <p:spTgt spid="3"/>
                                        </p:tgtEl>
                                      </p:cBhvr>
                                    </p:animEffect>
                                    <p:set>
                                      <p:cBhvr>
                                        <p:cTn id="1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5A652CE-80BA-44CD-ABE1-FA45C93FA8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1230" y="2081691"/>
            <a:ext cx="1913785" cy="3835241"/>
          </a:xfrm>
          <a:prstGeom prst="rect">
            <a:avLst/>
          </a:prstGeom>
        </p:spPr>
      </p:pic>
      <p:sp>
        <p:nvSpPr>
          <p:cNvPr id="8" name="TextBox 7">
            <a:extLst>
              <a:ext uri="{FF2B5EF4-FFF2-40B4-BE49-F238E27FC236}">
                <a16:creationId xmlns:a16="http://schemas.microsoft.com/office/drawing/2014/main" xmlns="" id="{E1AB92CD-5EF0-4142-965E-8B6EDB399C97}"/>
              </a:ext>
            </a:extLst>
          </p:cNvPr>
          <p:cNvSpPr txBox="1"/>
          <p:nvPr/>
        </p:nvSpPr>
        <p:spPr>
          <a:xfrm>
            <a:off x="1219200" y="1676400"/>
            <a:ext cx="6360795" cy="4916732"/>
          </a:xfrm>
          <a:prstGeom prst="rect">
            <a:avLst/>
          </a:prstGeom>
          <a:noFill/>
        </p:spPr>
        <p:txBody>
          <a:bodyPr wrap="square" rtlCol="0">
            <a:spAutoFit/>
          </a:bodyPr>
          <a:lstStyle/>
          <a:p>
            <a:r>
              <a:rPr lang="en-US" dirty="0">
                <a:solidFill>
                  <a:prstClr val="black"/>
                </a:solidFill>
                <a:latin typeface="Andalus" panose="02020603050405020304" pitchFamily="18" charset="-78"/>
                <a:cs typeface="Andalus" panose="02020603050405020304" pitchFamily="18" charset="-78"/>
              </a:rPr>
              <a:t>“The Journey of a Thousand Miles starts with the first step…” It starts with </a:t>
            </a:r>
            <a:r>
              <a:rPr lang="en-US" b="1" i="1" dirty="0">
                <a:solidFill>
                  <a:prstClr val="black"/>
                </a:solidFill>
                <a:latin typeface="Andalus" panose="02020603050405020304" pitchFamily="18" charset="-78"/>
                <a:cs typeface="Andalus" panose="02020603050405020304" pitchFamily="18" charset="-78"/>
              </a:rPr>
              <a:t>initiative.</a:t>
            </a:r>
            <a:endParaRPr lang="en-US" dirty="0">
              <a:solidFill>
                <a:prstClr val="black"/>
              </a:solidFill>
              <a:latin typeface="Andalus" panose="02020603050405020304" pitchFamily="18" charset="-78"/>
              <a:cs typeface="Andalus" panose="02020603050405020304" pitchFamily="18" charset="-78"/>
            </a:endParaRPr>
          </a:p>
          <a:p>
            <a:endParaRPr lang="en-US" dirty="0" smtClean="0">
              <a:solidFill>
                <a:prstClr val="black"/>
              </a:solidFill>
              <a:latin typeface="Andalus" panose="02020603050405020304" pitchFamily="18" charset="-78"/>
              <a:cs typeface="Andalus" panose="02020603050405020304" pitchFamily="18" charset="-78"/>
            </a:endParaRPr>
          </a:p>
          <a:p>
            <a:r>
              <a:rPr lang="en-US" dirty="0" smtClean="0">
                <a:solidFill>
                  <a:prstClr val="black"/>
                </a:solidFill>
                <a:latin typeface="Andalus" panose="02020603050405020304" pitchFamily="18" charset="-78"/>
                <a:cs typeface="Andalus" panose="02020603050405020304" pitchFamily="18" charset="-78"/>
              </a:rPr>
              <a:t>Can’t </a:t>
            </a:r>
            <a:r>
              <a:rPr lang="en-US" dirty="0">
                <a:solidFill>
                  <a:prstClr val="black"/>
                </a:solidFill>
                <a:latin typeface="Andalus" panose="02020603050405020304" pitchFamily="18" charset="-78"/>
                <a:cs typeface="Andalus" panose="02020603050405020304" pitchFamily="18" charset="-78"/>
              </a:rPr>
              <a:t>we just have someone </a:t>
            </a:r>
            <a:endParaRPr lang="en-US" dirty="0" smtClean="0">
              <a:solidFill>
                <a:prstClr val="black"/>
              </a:solidFill>
              <a:latin typeface="Andalus" panose="02020603050405020304" pitchFamily="18" charset="-78"/>
              <a:cs typeface="Andalus" panose="02020603050405020304" pitchFamily="18" charset="-78"/>
            </a:endParaRPr>
          </a:p>
          <a:p>
            <a:r>
              <a:rPr lang="en-US" dirty="0" smtClean="0">
                <a:solidFill>
                  <a:prstClr val="black"/>
                </a:solidFill>
                <a:latin typeface="Andalus" panose="02020603050405020304" pitchFamily="18" charset="-78"/>
                <a:cs typeface="Andalus" panose="02020603050405020304" pitchFamily="18" charset="-78"/>
              </a:rPr>
              <a:t>else </a:t>
            </a:r>
            <a:r>
              <a:rPr lang="en-US" dirty="0">
                <a:solidFill>
                  <a:prstClr val="black"/>
                </a:solidFill>
                <a:latin typeface="Andalus" panose="02020603050405020304" pitchFamily="18" charset="-78"/>
                <a:cs typeface="Andalus" panose="02020603050405020304" pitchFamily="18" charset="-78"/>
              </a:rPr>
              <a:t>do it for us? </a:t>
            </a:r>
          </a:p>
          <a:p>
            <a:endParaRPr lang="en-US" dirty="0" smtClean="0">
              <a:solidFill>
                <a:prstClr val="black"/>
              </a:solidFill>
              <a:latin typeface="Andalus" panose="02020603050405020304" pitchFamily="18" charset="-78"/>
              <a:cs typeface="Andalus" panose="02020603050405020304" pitchFamily="18" charset="-78"/>
            </a:endParaRP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Can </a:t>
            </a:r>
            <a:r>
              <a:rPr lang="en-US" dirty="0">
                <a:solidFill>
                  <a:prstClr val="black"/>
                </a:solidFill>
                <a:latin typeface="Andalus" panose="02020603050405020304" pitchFamily="18" charset="-78"/>
                <a:cs typeface="Andalus" panose="02020603050405020304" pitchFamily="18" charset="-78"/>
              </a:rPr>
              <a:t>it be pasteurized, cloned, </a:t>
            </a:r>
            <a:endParaRPr lang="en-US" dirty="0" smtClean="0">
              <a:solidFill>
                <a:prstClr val="black"/>
              </a:solidFill>
              <a:latin typeface="Andalus" panose="02020603050405020304" pitchFamily="18" charset="-78"/>
              <a:cs typeface="Andalus" panose="02020603050405020304" pitchFamily="18" charset="-78"/>
            </a:endParaRP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or </a:t>
            </a:r>
            <a:r>
              <a:rPr lang="en-US" dirty="0">
                <a:solidFill>
                  <a:prstClr val="black"/>
                </a:solidFill>
                <a:latin typeface="Andalus" panose="02020603050405020304" pitchFamily="18" charset="-78"/>
                <a:cs typeface="Andalus" panose="02020603050405020304" pitchFamily="18" charset="-78"/>
              </a:rPr>
              <a:t>grown in </a:t>
            </a:r>
            <a:r>
              <a:rPr lang="en-US" dirty="0" smtClean="0">
                <a:solidFill>
                  <a:prstClr val="black"/>
                </a:solidFill>
                <a:latin typeface="Andalus" panose="02020603050405020304" pitchFamily="18" charset="-78"/>
                <a:cs typeface="Andalus" panose="02020603050405020304" pitchFamily="18" charset="-78"/>
              </a:rPr>
              <a:t>test </a:t>
            </a:r>
            <a:r>
              <a:rPr lang="en-US" dirty="0">
                <a:solidFill>
                  <a:prstClr val="black"/>
                </a:solidFill>
                <a:latin typeface="Andalus" panose="02020603050405020304" pitchFamily="18" charset="-78"/>
                <a:cs typeface="Andalus" panose="02020603050405020304" pitchFamily="18" charset="-78"/>
              </a:rPr>
              <a:t>tubes? </a:t>
            </a:r>
            <a:r>
              <a:rPr lang="en-US" dirty="0" smtClean="0">
                <a:solidFill>
                  <a:prstClr val="black"/>
                </a:solidFill>
                <a:latin typeface="Andalus" panose="02020603050405020304" pitchFamily="18" charset="-78"/>
                <a:cs typeface="Andalus" panose="02020603050405020304" pitchFamily="18" charset="-78"/>
              </a:rPr>
              <a:t> </a:t>
            </a:r>
          </a:p>
          <a:p>
            <a:r>
              <a:rPr lang="en-US" dirty="0" smtClean="0">
                <a:solidFill>
                  <a:prstClr val="black"/>
                </a:solidFill>
                <a:latin typeface="Andalus" panose="02020603050405020304" pitchFamily="18" charset="-78"/>
                <a:cs typeface="Andalus" panose="02020603050405020304" pitchFamily="18" charset="-78"/>
              </a:rPr>
              <a:t>                         	    </a:t>
            </a: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Can </a:t>
            </a:r>
            <a:r>
              <a:rPr lang="en-US" dirty="0">
                <a:solidFill>
                  <a:prstClr val="black"/>
                </a:solidFill>
                <a:latin typeface="Andalus" panose="02020603050405020304" pitchFamily="18" charset="-78"/>
                <a:cs typeface="Andalus" panose="02020603050405020304" pitchFamily="18" charset="-78"/>
              </a:rPr>
              <a:t>we put wellness in a </a:t>
            </a:r>
            <a:endParaRPr lang="en-US" dirty="0" smtClean="0">
              <a:solidFill>
                <a:prstClr val="black"/>
              </a:solidFill>
              <a:latin typeface="Andalus" panose="02020603050405020304" pitchFamily="18" charset="-78"/>
              <a:cs typeface="Andalus" panose="02020603050405020304" pitchFamily="18" charset="-78"/>
            </a:endParaRP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cookie </a:t>
            </a:r>
            <a:r>
              <a:rPr lang="en-US" dirty="0">
                <a:solidFill>
                  <a:prstClr val="black"/>
                </a:solidFill>
                <a:latin typeface="Andalus" panose="02020603050405020304" pitchFamily="18" charset="-78"/>
                <a:cs typeface="Andalus" panose="02020603050405020304" pitchFamily="18" charset="-78"/>
              </a:rPr>
              <a:t>or pill? </a:t>
            </a:r>
            <a:r>
              <a:rPr lang="en-US" dirty="0" smtClean="0">
                <a:solidFill>
                  <a:prstClr val="black"/>
                </a:solidFill>
                <a:latin typeface="Andalus" panose="02020603050405020304" pitchFamily="18" charset="-78"/>
                <a:cs typeface="Andalus" panose="02020603050405020304" pitchFamily="18" charset="-78"/>
              </a:rPr>
              <a:t/>
            </a:r>
            <a:br>
              <a:rPr lang="en-US" dirty="0" smtClean="0">
                <a:solidFill>
                  <a:prstClr val="black"/>
                </a:solidFill>
                <a:latin typeface="Andalus" panose="02020603050405020304" pitchFamily="18" charset="-78"/>
                <a:cs typeface="Andalus" panose="02020603050405020304" pitchFamily="18" charset="-78"/>
              </a:rPr>
            </a:br>
            <a:r>
              <a:rPr lang="en-US" dirty="0" smtClean="0">
                <a:solidFill>
                  <a:prstClr val="black"/>
                </a:solidFill>
                <a:latin typeface="Andalus" panose="02020603050405020304" pitchFamily="18" charset="-78"/>
                <a:cs typeface="Andalus" panose="02020603050405020304" pitchFamily="18" charset="-78"/>
              </a:rPr>
              <a:t>                                                                                                      	</a:t>
            </a: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Or </a:t>
            </a:r>
            <a:r>
              <a:rPr lang="en-US" dirty="0">
                <a:solidFill>
                  <a:prstClr val="black"/>
                </a:solidFill>
                <a:latin typeface="Andalus" panose="02020603050405020304" pitchFamily="18" charset="-78"/>
                <a:cs typeface="Andalus" panose="02020603050405020304" pitchFamily="18" charset="-78"/>
              </a:rPr>
              <a:t>is it…an organic </a:t>
            </a:r>
            <a:endParaRPr lang="en-US" dirty="0" smtClean="0">
              <a:solidFill>
                <a:prstClr val="black"/>
              </a:solidFill>
              <a:latin typeface="Andalus" panose="02020603050405020304" pitchFamily="18" charset="-78"/>
              <a:cs typeface="Andalus" panose="02020603050405020304" pitchFamily="18" charset="-78"/>
            </a:endParaRP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phenomenon</a:t>
            </a:r>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with </a:t>
            </a:r>
            <a:r>
              <a:rPr lang="en-US" dirty="0">
                <a:solidFill>
                  <a:prstClr val="black"/>
                </a:solidFill>
                <a:latin typeface="Andalus" panose="02020603050405020304" pitchFamily="18" charset="-78"/>
                <a:cs typeface="Andalus" panose="02020603050405020304" pitchFamily="18" charset="-78"/>
              </a:rPr>
              <a:t>a life of its </a:t>
            </a:r>
            <a:endParaRPr lang="en-US" dirty="0" smtClean="0">
              <a:solidFill>
                <a:prstClr val="black"/>
              </a:solidFill>
              <a:latin typeface="Andalus" panose="02020603050405020304" pitchFamily="18" charset="-78"/>
              <a:cs typeface="Andalus" panose="02020603050405020304" pitchFamily="18" charset="-78"/>
            </a:endParaRP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own</a:t>
            </a:r>
            <a:r>
              <a:rPr lang="en-US" dirty="0">
                <a:solidFill>
                  <a:prstClr val="black"/>
                </a:solidFill>
                <a:latin typeface="Andalus" panose="02020603050405020304" pitchFamily="18" charset="-78"/>
                <a:cs typeface="Andalus" panose="02020603050405020304" pitchFamily="18" charset="-78"/>
              </a:rPr>
              <a:t>, individualized </a:t>
            </a:r>
            <a:r>
              <a:rPr lang="en-US" dirty="0" smtClean="0">
                <a:solidFill>
                  <a:prstClr val="black"/>
                </a:solidFill>
                <a:latin typeface="Andalus" panose="02020603050405020304" pitchFamily="18" charset="-78"/>
                <a:cs typeface="Andalus" panose="02020603050405020304" pitchFamily="18" charset="-78"/>
              </a:rPr>
              <a:t>each </a:t>
            </a:r>
            <a:r>
              <a:rPr lang="en-US" dirty="0">
                <a:solidFill>
                  <a:prstClr val="black"/>
                </a:solidFill>
                <a:latin typeface="Andalus" panose="02020603050405020304" pitchFamily="18" charset="-78"/>
                <a:cs typeface="Andalus" panose="02020603050405020304" pitchFamily="18" charset="-78"/>
              </a:rPr>
              <a:t>and </a:t>
            </a:r>
            <a:endParaRPr lang="en-US" dirty="0" smtClean="0">
              <a:solidFill>
                <a:prstClr val="black"/>
              </a:solidFill>
              <a:latin typeface="Andalus" panose="02020603050405020304" pitchFamily="18" charset="-78"/>
              <a:cs typeface="Andalus" panose="02020603050405020304" pitchFamily="18" charset="-78"/>
            </a:endParaRPr>
          </a:p>
          <a:p>
            <a:r>
              <a:rPr lang="en-US" dirty="0">
                <a:solidFill>
                  <a:prstClr val="black"/>
                </a:solidFill>
                <a:latin typeface="Andalus" panose="02020603050405020304" pitchFamily="18" charset="-78"/>
                <a:cs typeface="Andalus" panose="02020603050405020304" pitchFamily="18" charset="-78"/>
              </a:rPr>
              <a:t> </a:t>
            </a:r>
            <a:r>
              <a:rPr lang="en-US" dirty="0" smtClean="0">
                <a:solidFill>
                  <a:prstClr val="black"/>
                </a:solidFill>
                <a:latin typeface="Andalus" panose="02020603050405020304" pitchFamily="18" charset="-78"/>
                <a:cs typeface="Andalus" panose="02020603050405020304" pitchFamily="18" charset="-78"/>
              </a:rPr>
              <a:t>                    every </a:t>
            </a:r>
            <a:r>
              <a:rPr lang="en-US" dirty="0">
                <a:solidFill>
                  <a:prstClr val="black"/>
                </a:solidFill>
                <a:latin typeface="Andalus" panose="02020603050405020304" pitchFamily="18" charset="-78"/>
                <a:cs typeface="Andalus" panose="02020603050405020304" pitchFamily="18" charset="-78"/>
              </a:rPr>
              <a:t>person?  </a:t>
            </a:r>
          </a:p>
          <a:p>
            <a:pPr>
              <a:lnSpc>
                <a:spcPct val="150000"/>
              </a:lnSpc>
            </a:pPr>
            <a:endParaRPr lang="en-US" dirty="0">
              <a:solidFill>
                <a:prstClr val="black"/>
              </a:solidFill>
              <a:latin typeface="Andalus" panose="02020603050405020304" pitchFamily="18" charset="-78"/>
              <a:cs typeface="Andalus" panose="02020603050405020304" pitchFamily="18" charset="-78"/>
            </a:endParaRPr>
          </a:p>
        </p:txBody>
      </p:sp>
      <p:sp>
        <p:nvSpPr>
          <p:cNvPr id="9" name="TextBox 8">
            <a:extLst>
              <a:ext uri="{FF2B5EF4-FFF2-40B4-BE49-F238E27FC236}">
                <a16:creationId xmlns:a16="http://schemas.microsoft.com/office/drawing/2014/main" xmlns="" id="{82B062BB-A8E5-446C-9F4B-483F19DF5E98}"/>
              </a:ext>
            </a:extLst>
          </p:cNvPr>
          <p:cNvSpPr txBox="1"/>
          <p:nvPr/>
        </p:nvSpPr>
        <p:spPr>
          <a:xfrm>
            <a:off x="1383031" y="941070"/>
            <a:ext cx="6360795" cy="523220"/>
          </a:xfrm>
          <a:prstGeom prst="rect">
            <a:avLst/>
          </a:prstGeom>
          <a:noFill/>
        </p:spPr>
        <p:txBody>
          <a:bodyPr wrap="square" rtlCol="0">
            <a:spAutoFit/>
          </a:bodyPr>
          <a:lstStyle/>
          <a:p>
            <a:pPr algn="ctr"/>
            <a:r>
              <a:rPr lang="en-US" sz="2800" dirty="0">
                <a:solidFill>
                  <a:prstClr val="black"/>
                </a:solidFill>
                <a:latin typeface="AR JULIAN" panose="02000000000000000000" pitchFamily="2" charset="0"/>
              </a:rPr>
              <a:t>The Journey of Rediscovery</a:t>
            </a:r>
          </a:p>
        </p:txBody>
      </p:sp>
      <p:pic>
        <p:nvPicPr>
          <p:cNvPr id="5" name="Picture 4">
            <a:extLst>
              <a:ext uri="{FF2B5EF4-FFF2-40B4-BE49-F238E27FC236}">
                <a16:creationId xmlns:a16="http://schemas.microsoft.com/office/drawing/2014/main" xmlns="" id="{4792F00C-740A-49E1-B71B-AA8914F94C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3429000"/>
            <a:ext cx="1414463" cy="2640330"/>
          </a:xfrm>
          <a:prstGeom prst="rect">
            <a:avLst/>
          </a:prstGeom>
        </p:spPr>
      </p:pic>
    </p:spTree>
    <p:extLst>
      <p:ext uri="{BB962C8B-B14F-4D97-AF65-F5344CB8AC3E}">
        <p14:creationId xmlns:p14="http://schemas.microsoft.com/office/powerpoint/2010/main" val="1947591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1AB92CD-5EF0-4142-965E-8B6EDB399C97}"/>
              </a:ext>
            </a:extLst>
          </p:cNvPr>
          <p:cNvSpPr txBox="1"/>
          <p:nvPr/>
        </p:nvSpPr>
        <p:spPr>
          <a:xfrm>
            <a:off x="1371600" y="1447800"/>
            <a:ext cx="6360795" cy="4870564"/>
          </a:xfrm>
          <a:prstGeom prst="rect">
            <a:avLst/>
          </a:prstGeom>
          <a:noFill/>
        </p:spPr>
        <p:txBody>
          <a:bodyPr wrap="square" rtlCol="0">
            <a:spAutoFit/>
          </a:bodyPr>
          <a:lstStyle/>
          <a:p>
            <a:pPr>
              <a:lnSpc>
                <a:spcPct val="150000"/>
              </a:lnSpc>
            </a:pPr>
            <a:r>
              <a:rPr lang="en-US" dirty="0">
                <a:solidFill>
                  <a:prstClr val="black"/>
                </a:solidFill>
                <a:latin typeface="Andalus" panose="02020603050405020304" pitchFamily="18" charset="-78"/>
                <a:cs typeface="Andalus" panose="02020603050405020304" pitchFamily="18" charset="-78"/>
              </a:rPr>
              <a:t>What activities and ingredients promote our wellness or are counter supportive</a:t>
            </a:r>
            <a:r>
              <a:rPr lang="en-US" dirty="0" smtClean="0">
                <a:solidFill>
                  <a:prstClr val="black"/>
                </a:solidFill>
                <a:latin typeface="Andalus" panose="02020603050405020304" pitchFamily="18" charset="-78"/>
                <a:cs typeface="Andalus" panose="02020603050405020304" pitchFamily="18" charset="-78"/>
              </a:rPr>
              <a:t>? What </a:t>
            </a:r>
            <a:r>
              <a:rPr lang="en-US" dirty="0">
                <a:solidFill>
                  <a:prstClr val="black"/>
                </a:solidFill>
                <a:latin typeface="Andalus" panose="02020603050405020304" pitchFamily="18" charset="-78"/>
                <a:cs typeface="Andalus" panose="02020603050405020304" pitchFamily="18" charset="-78"/>
              </a:rPr>
              <a:t>are the factors that caused our descent	</a:t>
            </a:r>
            <a:r>
              <a:rPr lang="en-US" dirty="0" smtClean="0">
                <a:solidFill>
                  <a:prstClr val="black"/>
                </a:solidFill>
                <a:latin typeface="Andalus" panose="02020603050405020304" pitchFamily="18" charset="-78"/>
                <a:cs typeface="Andalus" panose="02020603050405020304" pitchFamily="18" charset="-78"/>
              </a:rPr>
              <a:t>into </a:t>
            </a:r>
            <a:r>
              <a:rPr lang="en-US" dirty="0">
                <a:solidFill>
                  <a:prstClr val="black"/>
                </a:solidFill>
                <a:latin typeface="Andalus" panose="02020603050405020304" pitchFamily="18" charset="-78"/>
                <a:cs typeface="Andalus" panose="02020603050405020304" pitchFamily="18" charset="-78"/>
              </a:rPr>
              <a:t>despair, turmoil, dis-ease, </a:t>
            </a:r>
            <a:r>
              <a:rPr lang="en-US" dirty="0" smtClean="0">
                <a:solidFill>
                  <a:prstClr val="black"/>
                </a:solidFill>
                <a:latin typeface="Andalus" panose="02020603050405020304" pitchFamily="18" charset="-78"/>
                <a:cs typeface="Andalus" panose="02020603050405020304" pitchFamily="18" charset="-78"/>
              </a:rPr>
              <a:t>suffering, and crisis? </a:t>
            </a:r>
            <a:r>
              <a:rPr lang="en-US" dirty="0">
                <a:solidFill>
                  <a:prstClr val="black"/>
                </a:solidFill>
                <a:latin typeface="Andalus" panose="02020603050405020304" pitchFamily="18" charset="-78"/>
                <a:cs typeface="Andalus" panose="02020603050405020304" pitchFamily="18" charset="-78"/>
              </a:rPr>
              <a:t>occurred in our life?</a:t>
            </a: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a:lnSpc>
                <a:spcPct val="150000"/>
              </a:lnSpc>
            </a:pPr>
            <a:endParaRPr lang="en-US" sz="1000" dirty="0">
              <a:solidFill>
                <a:prstClr val="black"/>
              </a:solidFill>
              <a:latin typeface="Andalus" panose="02020603050405020304" pitchFamily="18" charset="-78"/>
              <a:cs typeface="Andalus" panose="02020603050405020304" pitchFamily="18" charset="-78"/>
            </a:endParaRPr>
          </a:p>
          <a:p>
            <a:pPr>
              <a:lnSpc>
                <a:spcPct val="150000"/>
              </a:lnSpc>
            </a:pPr>
            <a:endParaRPr lang="en-US" dirty="0" smtClean="0">
              <a:solidFill>
                <a:prstClr val="black"/>
              </a:solidFill>
              <a:latin typeface="Andalus" panose="02020603050405020304" pitchFamily="18" charset="-78"/>
              <a:cs typeface="Andalus" panose="02020603050405020304" pitchFamily="18" charset="-78"/>
            </a:endParaRPr>
          </a:p>
          <a:p>
            <a:pPr>
              <a:lnSpc>
                <a:spcPct val="150000"/>
              </a:lnSpc>
            </a:pPr>
            <a:endParaRPr lang="en-US" dirty="0">
              <a:solidFill>
                <a:prstClr val="black"/>
              </a:solidFill>
              <a:latin typeface="Andalus" panose="02020603050405020304" pitchFamily="18" charset="-78"/>
              <a:cs typeface="Andalus" panose="02020603050405020304" pitchFamily="18" charset="-78"/>
            </a:endParaRPr>
          </a:p>
          <a:p>
            <a:pPr>
              <a:lnSpc>
                <a:spcPct val="150000"/>
              </a:lnSpc>
            </a:pPr>
            <a:r>
              <a:rPr lang="en-US" dirty="0" smtClean="0">
                <a:solidFill>
                  <a:prstClr val="black"/>
                </a:solidFill>
                <a:latin typeface="Andalus" panose="02020603050405020304" pitchFamily="18" charset="-78"/>
                <a:cs typeface="Andalus" panose="02020603050405020304" pitchFamily="18" charset="-78"/>
              </a:rPr>
              <a:t>How </a:t>
            </a:r>
            <a:r>
              <a:rPr lang="en-US" dirty="0">
                <a:solidFill>
                  <a:prstClr val="black"/>
                </a:solidFill>
                <a:latin typeface="Andalus" panose="02020603050405020304" pitchFamily="18" charset="-78"/>
                <a:cs typeface="Andalus" panose="02020603050405020304" pitchFamily="18" charset="-78"/>
              </a:rPr>
              <a:t>did we ever fall away from grace </a:t>
            </a:r>
          </a:p>
          <a:p>
            <a:pPr>
              <a:lnSpc>
                <a:spcPct val="150000"/>
              </a:lnSpc>
            </a:pPr>
            <a:r>
              <a:rPr lang="en-US" dirty="0">
                <a:solidFill>
                  <a:prstClr val="black"/>
                </a:solidFill>
                <a:latin typeface="Andalus" panose="02020603050405020304" pitchFamily="18" charset="-78"/>
                <a:cs typeface="Andalus" panose="02020603050405020304" pitchFamily="18" charset="-78"/>
              </a:rPr>
              <a:t>when we had our needs met for existence?</a:t>
            </a:r>
          </a:p>
          <a:p>
            <a:pPr algn="ctr">
              <a:lnSpc>
                <a:spcPct val="150000"/>
              </a:lnSpc>
            </a:pPr>
            <a:r>
              <a:rPr lang="en-US" i="1" dirty="0">
                <a:solidFill>
                  <a:srgbClr val="4472C4">
                    <a:lumMod val="50000"/>
                  </a:srgbClr>
                </a:solidFill>
                <a:latin typeface="Andalus" panose="02020603050405020304" pitchFamily="18" charset="-78"/>
                <a:cs typeface="Andalus" panose="02020603050405020304" pitchFamily="18" charset="-78"/>
              </a:rPr>
              <a:t>Homeostasis: a state of sustained balance</a:t>
            </a:r>
          </a:p>
        </p:txBody>
      </p:sp>
      <p:sp>
        <p:nvSpPr>
          <p:cNvPr id="9" name="TextBox 8">
            <a:extLst>
              <a:ext uri="{FF2B5EF4-FFF2-40B4-BE49-F238E27FC236}">
                <a16:creationId xmlns:a16="http://schemas.microsoft.com/office/drawing/2014/main" xmlns="" id="{82B062BB-A8E5-446C-9F4B-483F19DF5E98}"/>
              </a:ext>
            </a:extLst>
          </p:cNvPr>
          <p:cNvSpPr txBox="1"/>
          <p:nvPr/>
        </p:nvSpPr>
        <p:spPr>
          <a:xfrm>
            <a:off x="1383031" y="941070"/>
            <a:ext cx="6360795" cy="523220"/>
          </a:xfrm>
          <a:prstGeom prst="rect">
            <a:avLst/>
          </a:prstGeom>
          <a:noFill/>
        </p:spPr>
        <p:txBody>
          <a:bodyPr wrap="square" rtlCol="0">
            <a:spAutoFit/>
          </a:bodyPr>
          <a:lstStyle/>
          <a:p>
            <a:pPr algn="ctr"/>
            <a:r>
              <a:rPr lang="en-US" sz="2800" dirty="0">
                <a:solidFill>
                  <a:prstClr val="black"/>
                </a:solidFill>
                <a:latin typeface="AR JULIAN" panose="02000000000000000000" pitchFamily="2" charset="0"/>
              </a:rPr>
              <a:t>The Journey of Rediscovery</a:t>
            </a:r>
          </a:p>
        </p:txBody>
      </p:sp>
      <p:pic>
        <p:nvPicPr>
          <p:cNvPr id="4" name="Picture 3">
            <a:extLst>
              <a:ext uri="{FF2B5EF4-FFF2-40B4-BE49-F238E27FC236}">
                <a16:creationId xmlns:a16="http://schemas.microsoft.com/office/drawing/2014/main" xmlns="" id="{B2E6F339-2227-4408-AD51-A3C9A0697A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1600" y="2895600"/>
            <a:ext cx="2726055" cy="2224564"/>
          </a:xfrm>
          <a:prstGeom prst="rect">
            <a:avLst/>
          </a:prstGeom>
        </p:spPr>
      </p:pic>
      <p:pic>
        <p:nvPicPr>
          <p:cNvPr id="6" name="Picture 5">
            <a:extLst>
              <a:ext uri="{FF2B5EF4-FFF2-40B4-BE49-F238E27FC236}">
                <a16:creationId xmlns:a16="http://schemas.microsoft.com/office/drawing/2014/main" xmlns="" id="{D747F607-A072-4749-A46A-6347FB1D3D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0" y="2971800"/>
            <a:ext cx="2350770" cy="2147365"/>
          </a:xfrm>
          <a:prstGeom prst="rect">
            <a:avLst/>
          </a:prstGeom>
        </p:spPr>
      </p:pic>
    </p:spTree>
    <p:extLst>
      <p:ext uri="{BB962C8B-B14F-4D97-AF65-F5344CB8AC3E}">
        <p14:creationId xmlns:p14="http://schemas.microsoft.com/office/powerpoint/2010/main" val="2863249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200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randombar(horizontal)">
                                      <p:cBhvr>
                                        <p:cTn id="7" dur="1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arkling_Picture_16x9.potx" id="{26D0A3CB-A631-4285-A562-D6F38EBB3D51}" vid="{52652734-AC0F-423A-A009-90C7D060F788}"/>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8955</TotalTime>
  <Words>2077</Words>
  <Application>Microsoft Macintosh PowerPoint</Application>
  <PresentationFormat>On-screen Show (4:3)</PresentationFormat>
  <Paragraphs>312</Paragraphs>
  <Slides>68</Slides>
  <Notes>4</Notes>
  <HiddenSlides>0</HiddenSlides>
  <MMClips>0</MMClips>
  <ScaleCrop>false</ScaleCrop>
  <HeadingPairs>
    <vt:vector size="4" baseType="variant">
      <vt:variant>
        <vt:lpstr>Theme</vt:lpstr>
      </vt:variant>
      <vt:variant>
        <vt:i4>3</vt:i4>
      </vt:variant>
      <vt:variant>
        <vt:lpstr>Slide Titles</vt:lpstr>
      </vt:variant>
      <vt:variant>
        <vt:i4>68</vt:i4>
      </vt:variant>
    </vt:vector>
  </HeadingPairs>
  <TitlesOfParts>
    <vt:vector size="71" baseType="lpstr">
      <vt:lpstr>Office Theme</vt:lpstr>
      <vt:lpstr>1_Office Theme</vt:lpstr>
      <vt:lpstr>Facet</vt:lpstr>
      <vt:lpstr>Reconnecting with the Earth for Personal and Global Healing</vt:lpstr>
      <vt:lpstr>PowerPoint Presentation</vt:lpstr>
      <vt:lpstr>PowerPoint Presentation</vt:lpstr>
      <vt:lpstr>PowerPoint Presentation</vt:lpstr>
      <vt:lpstr>PowerPoint Presentation</vt:lpstr>
      <vt:lpstr>Rev. “Luke A. Shootingstar” Walters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Jode Freyholtz-London</vt:lpstr>
      <vt:lpstr>Wellness in the Woods</vt:lpstr>
      <vt:lpstr>EARLY YEARS </vt:lpstr>
      <vt:lpstr>GROWING UP ON THE FARM</vt:lpstr>
      <vt:lpstr>ORGANIC FARMING IN 1975</vt:lpstr>
      <vt:lpstr>GARDENS AND RIGHTEOUS DIRT</vt:lpstr>
      <vt:lpstr>HARD WORK</vt:lpstr>
      <vt:lpstr>AND MORE</vt:lpstr>
      <vt:lpstr>AND MORE</vt:lpstr>
      <vt:lpstr>TEACHING SELF ADVOCACY AND RESPONSIBLITY</vt:lpstr>
      <vt:lpstr>HARD PLAY</vt:lpstr>
      <vt:lpstr>NATURE</vt:lpstr>
      <vt:lpstr>HUNTING</vt:lpstr>
      <vt:lpstr>WATER AND PEOPLE TOGETHER</vt:lpstr>
      <vt:lpstr>WE ARE RESPONSIBLE FOR OUR SURROUNDINGS</vt:lpstr>
      <vt:lpstr>ADULTHOOD </vt:lpstr>
      <vt:lpstr>FAMILY</vt:lpstr>
      <vt:lpstr>GARDENS AND SOIL  HANDS IN THE DIRT</vt:lpstr>
      <vt:lpstr>2005- THE BIG CHANGE</vt:lpstr>
      <vt:lpstr>ENVIROMENTAL STRESSES</vt:lpstr>
      <vt:lpstr>ESCAPE TO NATURE</vt:lpstr>
      <vt:lpstr>NATURE PROVIDED</vt:lpstr>
      <vt:lpstr>Nimrod MN- 40 acres- Sandy Creek Ranch</vt:lpstr>
      <vt:lpstr>A space to heal</vt:lpstr>
      <vt:lpstr>2013 more recovery opportunities</vt:lpstr>
      <vt:lpstr>WELLNESS IN THE WOODS</vt:lpstr>
      <vt:lpstr>501C3 NON PROFIT WITH A NAME BASED ON NATURE</vt:lpstr>
      <vt:lpstr>Chief Rangi Ahipene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dc:creator>
  <cp:lastModifiedBy>Tom Rogers</cp:lastModifiedBy>
  <cp:revision>114</cp:revision>
  <dcterms:created xsi:type="dcterms:W3CDTF">2014-04-24T16:45:41Z</dcterms:created>
  <dcterms:modified xsi:type="dcterms:W3CDTF">2018-09-12T19:34:11Z</dcterms:modified>
</cp:coreProperties>
</file>